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88" r:id="rId6"/>
    <p:sldId id="289" r:id="rId7"/>
    <p:sldId id="290" r:id="rId8"/>
    <p:sldId id="332" r:id="rId9"/>
    <p:sldId id="333" r:id="rId10"/>
    <p:sldId id="334" r:id="rId11"/>
    <p:sldId id="302" r:id="rId12"/>
    <p:sldId id="303" r:id="rId13"/>
    <p:sldId id="304" r:id="rId14"/>
    <p:sldId id="317" r:id="rId15"/>
    <p:sldId id="318" r:id="rId16"/>
    <p:sldId id="319" r:id="rId17"/>
    <p:sldId id="260" r:id="rId18"/>
    <p:sldId id="261" r:id="rId19"/>
    <p:sldId id="262" r:id="rId20"/>
    <p:sldId id="263" r:id="rId21"/>
    <p:sldId id="264" r:id="rId22"/>
    <p:sldId id="265" r:id="rId23"/>
    <p:sldId id="272" r:id="rId24"/>
    <p:sldId id="273" r:id="rId25"/>
    <p:sldId id="274" r:id="rId26"/>
    <p:sldId id="275" r:id="rId27"/>
    <p:sldId id="276" r:id="rId28"/>
    <p:sldId id="291" r:id="rId29"/>
    <p:sldId id="292" r:id="rId30"/>
    <p:sldId id="305" r:id="rId31"/>
    <p:sldId id="306" r:id="rId32"/>
    <p:sldId id="307" r:id="rId33"/>
    <p:sldId id="308" r:id="rId34"/>
    <p:sldId id="309" r:id="rId35"/>
    <p:sldId id="293" r:id="rId36"/>
    <p:sldId id="294" r:id="rId37"/>
    <p:sldId id="295" r:id="rId38"/>
    <p:sldId id="320" r:id="rId39"/>
    <p:sldId id="321" r:id="rId40"/>
    <p:sldId id="322" r:id="rId41"/>
    <p:sldId id="323" r:id="rId42"/>
    <p:sldId id="324" r:id="rId43"/>
    <p:sldId id="296" r:id="rId44"/>
    <p:sldId id="297" r:id="rId45"/>
    <p:sldId id="298" r:id="rId46"/>
    <p:sldId id="299" r:id="rId47"/>
    <p:sldId id="300" r:id="rId48"/>
    <p:sldId id="266" r:id="rId49"/>
    <p:sldId id="278" r:id="rId50"/>
    <p:sldId id="279" r:id="rId51"/>
    <p:sldId id="283" r:id="rId52"/>
    <p:sldId id="282" r:id="rId53"/>
    <p:sldId id="281" r:id="rId54"/>
    <p:sldId id="280" r:id="rId55"/>
    <p:sldId id="267" r:id="rId56"/>
    <p:sldId id="287" r:id="rId57"/>
    <p:sldId id="286" r:id="rId58"/>
    <p:sldId id="285" r:id="rId59"/>
    <p:sldId id="284" r:id="rId60"/>
    <p:sldId id="315" r:id="rId61"/>
    <p:sldId id="310" r:id="rId62"/>
    <p:sldId id="311" r:id="rId63"/>
    <p:sldId id="312" r:id="rId64"/>
    <p:sldId id="313" r:id="rId65"/>
    <p:sldId id="314" r:id="rId66"/>
    <p:sldId id="325" r:id="rId67"/>
    <p:sldId id="326" r:id="rId68"/>
    <p:sldId id="327" r:id="rId69"/>
    <p:sldId id="328" r:id="rId70"/>
    <p:sldId id="329" r:id="rId71"/>
    <p:sldId id="330" r:id="rId72"/>
    <p:sldId id="268" r:id="rId73"/>
    <p:sldId id="277" r:id="rId74"/>
    <p:sldId id="301" r:id="rId75"/>
    <p:sldId id="316" r:id="rId76"/>
    <p:sldId id="331"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92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F77096-FB6F-43A7-BE36-E3B9165B2DE5}" type="datetimeFigureOut">
              <a:rPr lang="en-US" smtClean="0"/>
              <a:pPr/>
              <a:t>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77096-FB6F-43A7-BE36-E3B9165B2DE5}" type="datetimeFigureOut">
              <a:rPr lang="en-US" smtClean="0"/>
              <a:pPr/>
              <a:t>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77096-FB6F-43A7-BE36-E3B9165B2DE5}" type="datetimeFigureOut">
              <a:rPr lang="en-US" smtClean="0"/>
              <a:pPr/>
              <a:t>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77096-FB6F-43A7-BE36-E3B9165B2DE5}" type="datetimeFigureOut">
              <a:rPr lang="en-US" smtClean="0"/>
              <a:pPr/>
              <a:t>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77096-FB6F-43A7-BE36-E3B9165B2DE5}" type="datetimeFigureOut">
              <a:rPr lang="en-US" smtClean="0"/>
              <a:pPr/>
              <a:t>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F77096-FB6F-43A7-BE36-E3B9165B2DE5}" type="datetimeFigureOut">
              <a:rPr lang="en-US" smtClean="0"/>
              <a:pPr/>
              <a:t>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F77096-FB6F-43A7-BE36-E3B9165B2DE5}" type="datetimeFigureOut">
              <a:rPr lang="en-US" smtClean="0"/>
              <a:pPr/>
              <a:t>11/5/2010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F77096-FB6F-43A7-BE36-E3B9165B2DE5}" type="datetimeFigureOut">
              <a:rPr lang="en-US" smtClean="0"/>
              <a:pPr/>
              <a:t>11/5/2010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7096-FB6F-43A7-BE36-E3B9165B2DE5}" type="datetimeFigureOut">
              <a:rPr lang="en-US" smtClean="0"/>
              <a:pPr/>
              <a:t>11/5/2010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77096-FB6F-43A7-BE36-E3B9165B2DE5}" type="datetimeFigureOut">
              <a:rPr lang="en-US" smtClean="0"/>
              <a:pPr/>
              <a:t>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77096-FB6F-43A7-BE36-E3B9165B2DE5}" type="datetimeFigureOut">
              <a:rPr lang="en-US" smtClean="0"/>
              <a:pPr/>
              <a:t>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820B1-768F-4B0B-A3C4-B9ADC9F3D33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F77096-FB6F-43A7-BE36-E3B9165B2DE5}" type="datetimeFigureOut">
              <a:rPr lang="en-US" smtClean="0"/>
              <a:pPr/>
              <a:t>11/5/2010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820B1-768F-4B0B-A3C4-B9ADC9F3D3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31.xml"/><Relationship Id="rId13" Type="http://schemas.openxmlformats.org/officeDocument/2006/relationships/slide" Target="slide32.xml"/><Relationship Id="rId18" Type="http://schemas.openxmlformats.org/officeDocument/2006/relationships/slide" Target="slide33.xml"/><Relationship Id="rId26" Type="http://schemas.openxmlformats.org/officeDocument/2006/relationships/slide" Target="slide42.xml"/><Relationship Id="rId3" Type="http://schemas.openxmlformats.org/officeDocument/2006/relationships/slide" Target="slide30.xml"/><Relationship Id="rId21" Type="http://schemas.openxmlformats.org/officeDocument/2006/relationships/slide" Target="slide41.xml"/><Relationship Id="rId7" Type="http://schemas.openxmlformats.org/officeDocument/2006/relationships/slide" Target="slide19.xml"/><Relationship Id="rId12" Type="http://schemas.openxmlformats.org/officeDocument/2006/relationships/slide" Target="slide20.xml"/><Relationship Id="rId17" Type="http://schemas.openxmlformats.org/officeDocument/2006/relationships/slide" Target="slide21.xml"/><Relationship Id="rId25" Type="http://schemas.openxmlformats.org/officeDocument/2006/relationships/slide" Target="slide37.xml"/><Relationship Id="rId2" Type="http://schemas.openxmlformats.org/officeDocument/2006/relationships/slide" Target="slide18.xml"/><Relationship Id="rId16" Type="http://schemas.openxmlformats.org/officeDocument/2006/relationships/slide" Target="slide40.xml"/><Relationship Id="rId20" Type="http://schemas.openxmlformats.org/officeDocument/2006/relationships/slide" Target="slide36.xml"/><Relationship Id="rId1" Type="http://schemas.openxmlformats.org/officeDocument/2006/relationships/slideLayout" Target="../slideLayouts/slideLayout2.xml"/><Relationship Id="rId6" Type="http://schemas.openxmlformats.org/officeDocument/2006/relationships/slide" Target="slide38.xml"/><Relationship Id="rId11" Type="http://schemas.openxmlformats.org/officeDocument/2006/relationships/slide" Target="slide39.xml"/><Relationship Id="rId24" Type="http://schemas.openxmlformats.org/officeDocument/2006/relationships/slide" Target="slide27.xml"/><Relationship Id="rId5" Type="http://schemas.openxmlformats.org/officeDocument/2006/relationships/slide" Target="slide28.xml"/><Relationship Id="rId15" Type="http://schemas.openxmlformats.org/officeDocument/2006/relationships/slide" Target="slide35.xml"/><Relationship Id="rId23" Type="http://schemas.openxmlformats.org/officeDocument/2006/relationships/slide" Target="slide34.xml"/><Relationship Id="rId10" Type="http://schemas.openxmlformats.org/officeDocument/2006/relationships/slide" Target="slide29.xml"/><Relationship Id="rId19" Type="http://schemas.openxmlformats.org/officeDocument/2006/relationships/slide" Target="slide25.xml"/><Relationship Id="rId4" Type="http://schemas.openxmlformats.org/officeDocument/2006/relationships/slide" Target="slide23.xml"/><Relationship Id="rId9" Type="http://schemas.openxmlformats.org/officeDocument/2006/relationships/slide" Target="slide24.xml"/><Relationship Id="rId14" Type="http://schemas.openxmlformats.org/officeDocument/2006/relationships/slide" Target="slide26.xml"/><Relationship Id="rId22" Type="http://schemas.openxmlformats.org/officeDocument/2006/relationships/slide" Target="slide22.xml"/></Relationships>
</file>

<file path=ppt/slides/_rels/slide18.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8.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22.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5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5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5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5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slide" Target="slide48.xml"/><Relationship Id="rId1" Type="http://schemas.openxmlformats.org/officeDocument/2006/relationships/slideLayout" Target="../slideLayouts/slideLayout2.xml"/><Relationship Id="rId4" Type="http://schemas.openxmlformats.org/officeDocument/2006/relationships/slide" Target="slide56.xml"/></Relationships>
</file>

<file path=ppt/slides/_rels/slide3.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6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slide" Target="slide6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6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5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5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6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68.xml"/><Relationship Id="rId1" Type="http://schemas.openxmlformats.org/officeDocument/2006/relationships/slideLayout" Target="../slideLayouts/slideLayout1.xml"/><Relationship Id="rId4" Type="http://schemas.openxmlformats.org/officeDocument/2006/relationships/slide" Target="slide66.xml"/></Relationships>
</file>

<file path=ppt/slides/_rels/slide4.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slide" Target="slide6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7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71.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43.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google.com/products?hl=en&amp;expIds=17259,26714,27006&amp;sugexp=ldymls&amp;" TargetMode="External"/><Relationship Id="rId2" Type="http://schemas.openxmlformats.org/officeDocument/2006/relationships/hyperlink" Target="http://www.google.com/imgres?imgurl=http://visual.merriam-"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hyperlink" Target="http://www.computerhope.com/jargon/p/ps.htm" TargetMode="External"/><Relationship Id="rId3" Type="http://schemas.openxmlformats.org/officeDocument/2006/relationships/hyperlink" Target="http://www.computerhope.com/jargon/c/cpu.htm" TargetMode="External"/><Relationship Id="rId7" Type="http://schemas.openxmlformats.org/officeDocument/2006/relationships/hyperlink" Target="http://www.computerhope.com/jargon/v/videadap.htm" TargetMode="External"/><Relationship Id="rId2" Type="http://schemas.openxmlformats.org/officeDocument/2006/relationships/hyperlink" Target="http://www.wisegeek.com/what-is-an-optical-drive.htm" TargetMode="External"/><Relationship Id="rId1" Type="http://schemas.openxmlformats.org/officeDocument/2006/relationships/slideLayout" Target="../slideLayouts/slideLayout2.xml"/><Relationship Id="rId6" Type="http://schemas.openxmlformats.org/officeDocument/2006/relationships/hyperlink" Target="http://www.wisegeek.com/what-are-computer-cases.htm" TargetMode="External"/><Relationship Id="rId5" Type="http://schemas.openxmlformats.org/officeDocument/2006/relationships/hyperlink" Target="http://www.computerhope.com/jargon/h/harddriv.htm" TargetMode="External"/><Relationship Id="rId4" Type="http://schemas.openxmlformats.org/officeDocument/2006/relationships/hyperlink" Target="http://www.computerhope.com/jargon/m/mothboar.htm" TargetMode="External"/><Relationship Id="rId9" Type="http://schemas.openxmlformats.org/officeDocument/2006/relationships/hyperlink" Target="http://pcsupport.about.com/od/maintenance/tp/pc_cooling.htm" TargetMode="External"/></Relationships>
</file>

<file path=ppt/slides/_rels/slide76.xml.rels><?xml version="1.0" encoding="UTF-8" standalone="yes"?>
<Relationships xmlns="http://schemas.openxmlformats.org/package/2006/relationships"><Relationship Id="rId2" Type="http://schemas.openxmlformats.org/officeDocument/2006/relationships/hyperlink" Target="http://computer.howstuffworks.com/spyware.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7200" dirty="0" smtClean="0">
                <a:solidFill>
                  <a:schemeClr val="bg1"/>
                </a:solidFill>
              </a:rPr>
              <a:t>Jeopardy!</a:t>
            </a:r>
            <a:endParaRPr lang="en-US" sz="7200" dirty="0">
              <a:solidFill>
                <a:schemeClr val="bg1"/>
              </a:solidFill>
            </a:endParaRPr>
          </a:p>
        </p:txBody>
      </p:sp>
      <p:sp>
        <p:nvSpPr>
          <p:cNvPr id="3" name="Subtitle 2"/>
          <p:cNvSpPr>
            <a:spLocks noGrp="1"/>
          </p:cNvSpPr>
          <p:nvPr>
            <p:ph type="subTitle" idx="1"/>
          </p:nvPr>
        </p:nvSpPr>
        <p:spPr/>
        <p:txBody>
          <a:bodyPr/>
          <a:lstStyle/>
          <a:p>
            <a:r>
              <a:rPr lang="en-US" dirty="0" err="1" smtClean="0">
                <a:solidFill>
                  <a:schemeClr val="bg1"/>
                </a:solidFill>
              </a:rPr>
              <a:t>By:Clever</a:t>
            </a:r>
            <a:r>
              <a:rPr lang="en-US" dirty="0" smtClean="0">
                <a:solidFill>
                  <a:schemeClr val="bg1"/>
                </a:solidFill>
              </a:rPr>
              <a:t> Team Name About Technology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Binary Numbers Information (Cont’d)</a:t>
            </a:r>
            <a:endParaRPr lang="en-US" dirty="0">
              <a:solidFill>
                <a:schemeClr val="bg1"/>
              </a:solidFill>
            </a:endParaRPr>
          </a:p>
        </p:txBody>
      </p:sp>
      <p:sp>
        <p:nvSpPr>
          <p:cNvPr id="4" name="TextBox 3"/>
          <p:cNvSpPr txBox="1"/>
          <p:nvPr/>
        </p:nvSpPr>
        <p:spPr>
          <a:xfrm>
            <a:off x="2590800" y="1905000"/>
            <a:ext cx="4267200" cy="707886"/>
          </a:xfrm>
          <a:prstGeom prst="rect">
            <a:avLst/>
          </a:prstGeom>
          <a:noFill/>
        </p:spPr>
        <p:txBody>
          <a:bodyPr wrap="square" rtlCol="0">
            <a:spAutoFit/>
          </a:bodyPr>
          <a:lstStyle/>
          <a:p>
            <a:r>
              <a:rPr lang="en-US" sz="2000" dirty="0" smtClean="0">
                <a:solidFill>
                  <a:schemeClr val="bg1"/>
                </a:solidFill>
              </a:rPr>
              <a:t>512   256   128   64   32   16   8   4   2   1</a:t>
            </a:r>
          </a:p>
          <a:p>
            <a:r>
              <a:rPr lang="en-US" sz="2000" dirty="0">
                <a:solidFill>
                  <a:schemeClr val="bg1"/>
                </a:solidFill>
              </a:rPr>
              <a:t> </a:t>
            </a:r>
            <a:r>
              <a:rPr lang="en-US" sz="2000" dirty="0" smtClean="0">
                <a:solidFill>
                  <a:schemeClr val="bg1"/>
                </a:solidFill>
              </a:rPr>
              <a:t>  1       0       0       1     1     0    1   0   1   0</a:t>
            </a:r>
            <a:endParaRPr lang="en-US" sz="2000" dirty="0">
              <a:solidFill>
                <a:schemeClr val="bg1"/>
              </a:solidFill>
            </a:endParaRPr>
          </a:p>
        </p:txBody>
      </p:sp>
      <p:sp>
        <p:nvSpPr>
          <p:cNvPr id="5" name="TextBox 4"/>
          <p:cNvSpPr txBox="1"/>
          <p:nvPr/>
        </p:nvSpPr>
        <p:spPr>
          <a:xfrm>
            <a:off x="2590800" y="2819400"/>
            <a:ext cx="4114800" cy="400110"/>
          </a:xfrm>
          <a:prstGeom prst="rect">
            <a:avLst/>
          </a:prstGeom>
          <a:noFill/>
        </p:spPr>
        <p:txBody>
          <a:bodyPr wrap="square" rtlCol="0">
            <a:spAutoFit/>
          </a:bodyPr>
          <a:lstStyle/>
          <a:p>
            <a:r>
              <a:rPr lang="en-US" sz="2000" dirty="0" smtClean="0">
                <a:solidFill>
                  <a:schemeClr val="bg1"/>
                </a:solidFill>
              </a:rPr>
              <a:t>This would be 512+64+32+8+2=618</a:t>
            </a:r>
            <a:endParaRPr lang="en-US" sz="2000" dirty="0">
              <a:solidFill>
                <a:schemeClr val="bg1"/>
              </a:solidFill>
            </a:endParaRPr>
          </a:p>
        </p:txBody>
      </p:sp>
      <p:sp>
        <p:nvSpPr>
          <p:cNvPr id="6" name="TextBox 5"/>
          <p:cNvSpPr txBox="1"/>
          <p:nvPr/>
        </p:nvSpPr>
        <p:spPr>
          <a:xfrm>
            <a:off x="2667000" y="3962400"/>
            <a:ext cx="4191000" cy="1938992"/>
          </a:xfrm>
          <a:prstGeom prst="rect">
            <a:avLst/>
          </a:prstGeom>
          <a:noFill/>
        </p:spPr>
        <p:txBody>
          <a:bodyPr wrap="square" rtlCol="0">
            <a:spAutoFit/>
          </a:bodyPr>
          <a:lstStyle/>
          <a:p>
            <a:r>
              <a:rPr lang="en-US" sz="2000" dirty="0" smtClean="0">
                <a:solidFill>
                  <a:schemeClr val="bg1"/>
                </a:solidFill>
              </a:rPr>
              <a:t>To convert from standard to binary, first find the largest number power multiple of 2 that goes into the number, then work down the ladder</a:t>
            </a:r>
            <a:r>
              <a:rPr lang="en-US" sz="2000" dirty="0" smtClean="0">
                <a:solidFill>
                  <a:schemeClr val="bg1"/>
                </a:solidFill>
              </a:rPr>
              <a:t>.</a:t>
            </a:r>
          </a:p>
          <a:p>
            <a:endParaRPr lang="en-US" sz="2000" dirty="0" smtClean="0">
              <a:solidFill>
                <a:schemeClr val="bg1"/>
              </a:solidFill>
            </a:endParaRPr>
          </a:p>
          <a:p>
            <a:r>
              <a:rPr lang="en-US" sz="2000" dirty="0" smtClean="0">
                <a:solidFill>
                  <a:schemeClr val="bg1"/>
                </a:solidFill>
              </a:rPr>
              <a:t>Go to </a:t>
            </a:r>
            <a:r>
              <a:rPr lang="en-US" sz="2000" dirty="0" smtClean="0">
                <a:solidFill>
                  <a:schemeClr val="bg1"/>
                </a:solidFill>
                <a:hlinkClick r:id="rId2" action="ppaction://hlinksldjump"/>
              </a:rPr>
              <a:t>home</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Parts found inside the computer</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CPU</a:t>
            </a:r>
          </a:p>
          <a:p>
            <a:r>
              <a:rPr lang="en-US" dirty="0" smtClean="0">
                <a:solidFill>
                  <a:schemeClr val="bg1"/>
                </a:solidFill>
              </a:rPr>
              <a:t>Motherboard </a:t>
            </a:r>
          </a:p>
          <a:p>
            <a:r>
              <a:rPr lang="en-US" dirty="0" smtClean="0">
                <a:solidFill>
                  <a:schemeClr val="bg1"/>
                </a:solidFill>
              </a:rPr>
              <a:t>Memory(RAM) </a:t>
            </a:r>
          </a:p>
          <a:p>
            <a:r>
              <a:rPr lang="en-US" dirty="0" smtClean="0">
                <a:solidFill>
                  <a:schemeClr val="bg1"/>
                </a:solidFill>
              </a:rPr>
              <a:t>Video card </a:t>
            </a:r>
          </a:p>
          <a:p>
            <a:r>
              <a:rPr lang="en-US" dirty="0" smtClean="0">
                <a:solidFill>
                  <a:schemeClr val="bg1"/>
                </a:solidFill>
              </a:rPr>
              <a:t>Hard drive </a:t>
            </a:r>
            <a:endParaRPr lang="en-US" dirty="0" smtClean="0">
              <a:solidFill>
                <a:schemeClr val="bg1"/>
              </a:solidFill>
            </a:endParaRPr>
          </a:p>
          <a:p>
            <a:r>
              <a:rPr lang="en-US" dirty="0" smtClean="0">
                <a:solidFill>
                  <a:schemeClr val="bg1"/>
                </a:solidFill>
              </a:rPr>
              <a:t>Go to </a:t>
            </a:r>
            <a:r>
              <a:rPr lang="en-US" dirty="0" smtClean="0">
                <a:solidFill>
                  <a:schemeClr val="bg1"/>
                </a:solidFill>
                <a:hlinkClick r:id="rId2" action="ppaction://hlinksldjump"/>
              </a:rPr>
              <a:t>home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function of each part</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CPU-(Central  Processing unit) is the processor of the computer</a:t>
            </a:r>
          </a:p>
          <a:p>
            <a:r>
              <a:rPr lang="en-US" dirty="0" smtClean="0">
                <a:solidFill>
                  <a:schemeClr val="bg1"/>
                </a:solidFill>
              </a:rPr>
              <a:t>Motherboard-the main circuit board of the computer.PCI and USB ports are attached to the motherboard</a:t>
            </a:r>
          </a:p>
          <a:p>
            <a:r>
              <a:rPr lang="en-US" dirty="0" smtClean="0">
                <a:solidFill>
                  <a:schemeClr val="bg1"/>
                </a:solidFill>
              </a:rPr>
              <a:t>Memory(RAM)-The main memory source in a computer. RAM needs power and  if power is lost, the data will be lost as well</a:t>
            </a:r>
            <a:r>
              <a:rPr lang="en-US" dirty="0" smtClean="0">
                <a:solidFill>
                  <a:schemeClr val="bg1"/>
                </a:solidFill>
              </a:rPr>
              <a:t>.</a:t>
            </a: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function of each part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Video card- allows the monitor to display pictures.</a:t>
            </a:r>
          </a:p>
          <a:p>
            <a:r>
              <a:rPr lang="en-US" dirty="0" smtClean="0">
                <a:solidFill>
                  <a:schemeClr val="bg1"/>
                </a:solidFill>
              </a:rPr>
              <a:t>Hard drive-The main source the computer uses to store information. Once information is stored, it can NOT be removed</a:t>
            </a:r>
            <a:r>
              <a:rPr lang="en-US" dirty="0" smtClean="0">
                <a:solidFill>
                  <a:schemeClr val="bg1"/>
                </a:solidFill>
              </a:rPr>
              <a:t>.</a:t>
            </a: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eaLnBrk="1" hangingPunct="1"/>
            <a:r>
              <a:rPr lang="en-US" dirty="0" smtClean="0">
                <a:solidFill>
                  <a:schemeClr val="bg1"/>
                </a:solidFill>
              </a:rPr>
              <a:t>Spyware</a:t>
            </a:r>
            <a:br>
              <a:rPr lang="en-US" dirty="0" smtClean="0">
                <a:solidFill>
                  <a:schemeClr val="bg1"/>
                </a:solidFill>
              </a:rPr>
            </a:br>
            <a:r>
              <a:rPr lang="en-US" sz="2400" b="1" dirty="0" smtClean="0">
                <a:solidFill>
                  <a:schemeClr val="bg1"/>
                </a:solidFill>
              </a:rPr>
              <a:t>(What </a:t>
            </a:r>
            <a:r>
              <a:rPr lang="en-US" sz="2400" b="1" dirty="0" smtClean="0">
                <a:solidFill>
                  <a:schemeClr val="bg1"/>
                </a:solidFill>
              </a:rPr>
              <a:t>is </a:t>
            </a:r>
            <a:r>
              <a:rPr lang="en-US" sz="2400" b="1" dirty="0" smtClean="0">
                <a:solidFill>
                  <a:schemeClr val="bg1"/>
                </a:solidFill>
              </a:rPr>
              <a:t>it)</a:t>
            </a:r>
            <a:r>
              <a:rPr lang="en-US" dirty="0" smtClean="0"/>
              <a:t/>
            </a:r>
            <a:br>
              <a:rPr lang="en-US" dirty="0" smtClean="0"/>
            </a:br>
            <a:endParaRPr lang="en-US" sz="2800" dirty="0" smtClean="0"/>
          </a:p>
        </p:txBody>
      </p:sp>
      <p:sp>
        <p:nvSpPr>
          <p:cNvPr id="3075" name="Content Placeholder 3"/>
          <p:cNvSpPr>
            <a:spLocks noGrp="1"/>
          </p:cNvSpPr>
          <p:nvPr>
            <p:ph idx="1"/>
          </p:nvPr>
        </p:nvSpPr>
        <p:spPr>
          <a:xfrm>
            <a:off x="457200" y="1752600"/>
            <a:ext cx="8229600" cy="4373563"/>
          </a:xfrm>
        </p:spPr>
        <p:txBody>
          <a:bodyPr/>
          <a:lstStyle/>
          <a:p>
            <a:r>
              <a:rPr lang="en-US" dirty="0" smtClean="0">
                <a:solidFill>
                  <a:schemeClr val="bg1"/>
                </a:solidFill>
              </a:rPr>
              <a:t>Spyware may masquerade as some type of security warning or pop-up window. Spyware is not designed to damage anything. Its designed to get information off of your computer</a:t>
            </a:r>
            <a:r>
              <a:rPr lang="en-US" dirty="0" smtClean="0">
                <a:solidFill>
                  <a:schemeClr val="bg1"/>
                </a:solidFill>
              </a:rPr>
              <a:t>.</a:t>
            </a: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solidFill>
                  <a:schemeClr val="bg1"/>
                </a:solidFill>
              </a:rPr>
              <a:t>Spyware vs. Virus</a:t>
            </a:r>
          </a:p>
        </p:txBody>
      </p:sp>
      <p:sp>
        <p:nvSpPr>
          <p:cNvPr id="4099" name="Content Placeholder 2"/>
          <p:cNvSpPr>
            <a:spLocks noGrp="1"/>
          </p:cNvSpPr>
          <p:nvPr>
            <p:ph idx="1"/>
          </p:nvPr>
        </p:nvSpPr>
        <p:spPr/>
        <p:txBody>
          <a:bodyPr>
            <a:normAutofit lnSpcReduction="10000"/>
          </a:bodyPr>
          <a:lstStyle/>
          <a:p>
            <a:r>
              <a:rPr lang="en-US" dirty="0" smtClean="0">
                <a:solidFill>
                  <a:schemeClr val="bg1"/>
                </a:solidFill>
              </a:rPr>
              <a:t>Difference between virus and spyware is that a virus spread through out a computer. Also, a virus goal is to damage the computer as a whole. Resulting in making the computer come on and operate. On the other hand, spyware is not designed to damaged. Spyware only attacks the RAM, making the computer slower. </a:t>
            </a:r>
            <a:endParaRPr lang="en-US" dirty="0" smtClean="0">
              <a:solidFill>
                <a:schemeClr val="bg1"/>
              </a:solidFill>
            </a:endParaRP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solidFill>
                  <a:schemeClr val="bg1"/>
                </a:solidFill>
              </a:rPr>
              <a:t>Ways to avoid spyware</a:t>
            </a:r>
          </a:p>
        </p:txBody>
      </p:sp>
      <p:sp>
        <p:nvSpPr>
          <p:cNvPr id="5123" name="Content Placeholder 2"/>
          <p:cNvSpPr>
            <a:spLocks noGrp="1"/>
          </p:cNvSpPr>
          <p:nvPr>
            <p:ph idx="1"/>
          </p:nvPr>
        </p:nvSpPr>
        <p:spPr/>
        <p:txBody>
          <a:bodyPr/>
          <a:lstStyle/>
          <a:p>
            <a:r>
              <a:rPr lang="en-US" dirty="0" smtClean="0">
                <a:solidFill>
                  <a:schemeClr val="bg1"/>
                </a:solidFill>
              </a:rPr>
              <a:t>Spyware Scanner</a:t>
            </a:r>
          </a:p>
          <a:p>
            <a:r>
              <a:rPr lang="en-US" dirty="0" smtClean="0">
                <a:solidFill>
                  <a:schemeClr val="bg1"/>
                </a:solidFill>
              </a:rPr>
              <a:t>Delete history</a:t>
            </a:r>
          </a:p>
          <a:p>
            <a:r>
              <a:rPr lang="en-US" dirty="0" smtClean="0">
                <a:solidFill>
                  <a:schemeClr val="bg1"/>
                </a:solidFill>
              </a:rPr>
              <a:t>Don’t download from unknown </a:t>
            </a:r>
            <a:r>
              <a:rPr lang="en-US" dirty="0" smtClean="0">
                <a:solidFill>
                  <a:schemeClr val="bg1"/>
                </a:solidFill>
              </a:rPr>
              <a:t>sites</a:t>
            </a: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066800" y="1524000"/>
          <a:ext cx="7162800" cy="3776332"/>
        </p:xfrm>
        <a:graphic>
          <a:graphicData uri="http://schemas.openxmlformats.org/drawingml/2006/table">
            <a:tbl>
              <a:tblPr firstRow="1" bandRow="1">
                <a:tableStyleId>{5C22544A-7EE6-4342-B048-85BDC9FD1C3A}</a:tableStyleId>
              </a:tblPr>
              <a:tblGrid>
                <a:gridCol w="1432560"/>
                <a:gridCol w="1432560"/>
                <a:gridCol w="1432560"/>
                <a:gridCol w="1432560"/>
                <a:gridCol w="1432560"/>
              </a:tblGrid>
              <a:tr h="892983">
                <a:tc>
                  <a:txBody>
                    <a:bodyPr/>
                    <a:lstStyle/>
                    <a:p>
                      <a:r>
                        <a:rPr lang="en-US" dirty="0" err="1" smtClean="0"/>
                        <a:t>WoW</a:t>
                      </a:r>
                      <a:r>
                        <a:rPr lang="en-US" dirty="0" smtClean="0"/>
                        <a:t>,</a:t>
                      </a:r>
                      <a:r>
                        <a:rPr lang="en-US" baseline="0" dirty="0" smtClean="0"/>
                        <a:t> That’s Addicting!</a:t>
                      </a:r>
                      <a:endParaRPr lang="en-US" dirty="0"/>
                    </a:p>
                  </a:txBody>
                  <a:tcPr>
                    <a:solidFill>
                      <a:srgbClr val="0070C0"/>
                    </a:solidFill>
                  </a:tcPr>
                </a:tc>
                <a:tc>
                  <a:txBody>
                    <a:bodyPr/>
                    <a:lstStyle/>
                    <a:p>
                      <a:r>
                        <a:rPr lang="en-US" dirty="0" smtClean="0">
                          <a:solidFill>
                            <a:schemeClr val="bg1"/>
                          </a:solidFill>
                        </a:rPr>
                        <a:t>Parts of</a:t>
                      </a:r>
                      <a:r>
                        <a:rPr lang="en-US" baseline="0" dirty="0" smtClean="0">
                          <a:solidFill>
                            <a:schemeClr val="bg1"/>
                          </a:solidFill>
                        </a:rPr>
                        <a:t> the computer</a:t>
                      </a:r>
                      <a:endParaRPr lang="en-US" dirty="0">
                        <a:solidFill>
                          <a:schemeClr val="bg1"/>
                        </a:solidFill>
                      </a:endParaRPr>
                    </a:p>
                  </a:txBody>
                  <a:tcPr>
                    <a:solidFill>
                      <a:srgbClr val="0070C0"/>
                    </a:solidFill>
                  </a:tcPr>
                </a:tc>
                <a:tc>
                  <a:txBody>
                    <a:bodyPr/>
                    <a:lstStyle/>
                    <a:p>
                      <a:r>
                        <a:rPr lang="en-US" dirty="0" smtClean="0">
                          <a:solidFill>
                            <a:schemeClr val="bg1"/>
                          </a:solidFill>
                        </a:rPr>
                        <a:t>Binary</a:t>
                      </a:r>
                      <a:r>
                        <a:rPr lang="en-US" baseline="0" dirty="0" smtClean="0">
                          <a:solidFill>
                            <a:schemeClr val="bg1"/>
                          </a:solidFill>
                        </a:rPr>
                        <a:t> Numbers</a:t>
                      </a:r>
                      <a:endParaRPr lang="en-US" dirty="0">
                        <a:solidFill>
                          <a:schemeClr val="bg1"/>
                        </a:solidFill>
                      </a:endParaRPr>
                    </a:p>
                  </a:txBody>
                  <a:tcPr>
                    <a:solidFill>
                      <a:srgbClr val="0070C0"/>
                    </a:solidFill>
                  </a:tcPr>
                </a:tc>
                <a:tc>
                  <a:txBody>
                    <a:bodyPr/>
                    <a:lstStyle/>
                    <a:p>
                      <a:r>
                        <a:rPr lang="en-US" dirty="0" smtClean="0"/>
                        <a:t>Input,</a:t>
                      </a:r>
                      <a:r>
                        <a:rPr lang="en-US" baseline="0" dirty="0" smtClean="0"/>
                        <a:t> Output, and communication Devices</a:t>
                      </a:r>
                      <a:endParaRPr lang="en-US" dirty="0"/>
                    </a:p>
                  </a:txBody>
                  <a:tcPr>
                    <a:solidFill>
                      <a:srgbClr val="0070C0"/>
                    </a:solidFill>
                  </a:tcPr>
                </a:tc>
                <a:tc>
                  <a:txBody>
                    <a:bodyPr/>
                    <a:lstStyle/>
                    <a:p>
                      <a:r>
                        <a:rPr lang="en-US" dirty="0" smtClean="0"/>
                        <a:t>Spyware</a:t>
                      </a:r>
                      <a:r>
                        <a:rPr lang="en-US" baseline="0" dirty="0" smtClean="0"/>
                        <a:t> and Viruses</a:t>
                      </a:r>
                      <a:endParaRPr lang="en-US" dirty="0"/>
                    </a:p>
                  </a:txBody>
                  <a:tcPr>
                    <a:solidFill>
                      <a:srgbClr val="0070C0"/>
                    </a:solidFill>
                  </a:tcPr>
                </a:tc>
              </a:tr>
              <a:tr h="517363">
                <a:tc>
                  <a:txBody>
                    <a:bodyPr/>
                    <a:lstStyle/>
                    <a:p>
                      <a:r>
                        <a:rPr lang="en-US" dirty="0" smtClean="0">
                          <a:solidFill>
                            <a:schemeClr val="bg1"/>
                          </a:solidFill>
                          <a:hlinkClick r:id="rId2" action="ppaction://hlinksldjump"/>
                        </a:rPr>
                        <a:t>100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3" action="ppaction://hlinksldjump"/>
                        </a:rPr>
                        <a:t>100</a:t>
                      </a:r>
                      <a:endParaRPr lang="en-US" dirty="0">
                        <a:solidFill>
                          <a:schemeClr val="bg1"/>
                        </a:solidFill>
                      </a:endParaRPr>
                    </a:p>
                  </a:txBody>
                  <a:tcPr>
                    <a:solidFill>
                      <a:srgbClr val="0070C0"/>
                    </a:solidFill>
                  </a:tcPr>
                </a:tc>
                <a:tc>
                  <a:txBody>
                    <a:bodyPr/>
                    <a:lstStyle/>
                    <a:p>
                      <a:r>
                        <a:rPr lang="en-US" sz="2800" dirty="0" smtClean="0">
                          <a:solidFill>
                            <a:schemeClr val="tx1"/>
                          </a:solidFill>
                        </a:rPr>
                        <a:t>    </a:t>
                      </a:r>
                      <a:r>
                        <a:rPr lang="en-US" sz="1800" dirty="0" smtClean="0">
                          <a:solidFill>
                            <a:schemeClr val="tx1"/>
                          </a:solidFill>
                          <a:hlinkClick r:id="rId4" action="ppaction://hlinksldjump"/>
                        </a:rPr>
                        <a:t>100</a:t>
                      </a:r>
                      <a:endParaRPr lang="en-US" sz="1800" dirty="0">
                        <a:solidFill>
                          <a:schemeClr val="tx1"/>
                        </a:solidFill>
                      </a:endParaRPr>
                    </a:p>
                  </a:txBody>
                  <a:tcPr>
                    <a:solidFill>
                      <a:srgbClr val="0070C0"/>
                    </a:solidFill>
                  </a:tcPr>
                </a:tc>
                <a:tc>
                  <a:txBody>
                    <a:bodyPr/>
                    <a:lstStyle/>
                    <a:p>
                      <a:r>
                        <a:rPr lang="en-US" dirty="0" smtClean="0">
                          <a:solidFill>
                            <a:schemeClr val="bg1"/>
                          </a:solidFill>
                          <a:hlinkClick r:id="rId5" action="ppaction://hlinksldjump"/>
                        </a:rPr>
                        <a:t>100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6" action="ppaction://hlinksldjump"/>
                        </a:rPr>
                        <a:t>100</a:t>
                      </a:r>
                      <a:endParaRPr lang="en-US" dirty="0">
                        <a:solidFill>
                          <a:schemeClr val="bg1"/>
                        </a:solidFill>
                      </a:endParaRPr>
                    </a:p>
                  </a:txBody>
                  <a:tcPr>
                    <a:solidFill>
                      <a:srgbClr val="0070C0"/>
                    </a:solidFill>
                  </a:tcPr>
                </a:tc>
              </a:tr>
              <a:tr h="517363">
                <a:tc>
                  <a:txBody>
                    <a:bodyPr/>
                    <a:lstStyle/>
                    <a:p>
                      <a:r>
                        <a:rPr lang="en-US" dirty="0" smtClean="0">
                          <a:solidFill>
                            <a:schemeClr val="bg1"/>
                          </a:solidFill>
                          <a:hlinkClick r:id="rId7" action="ppaction://hlinksldjump"/>
                        </a:rPr>
                        <a:t>200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8" action="ppaction://hlinksldjump"/>
                        </a:rPr>
                        <a:t>200</a:t>
                      </a:r>
                      <a:endParaRPr lang="en-US" dirty="0">
                        <a:solidFill>
                          <a:schemeClr val="bg1"/>
                        </a:solidFill>
                      </a:endParaRPr>
                    </a:p>
                  </a:txBody>
                  <a:tcPr>
                    <a:solidFill>
                      <a:srgbClr val="0070C0"/>
                    </a:solidFill>
                  </a:tcPr>
                </a:tc>
                <a:tc>
                  <a:txBody>
                    <a:bodyPr/>
                    <a:lstStyle/>
                    <a:p>
                      <a:r>
                        <a:rPr lang="en-US" sz="2400" dirty="0" smtClean="0">
                          <a:solidFill>
                            <a:schemeClr val="bg1"/>
                          </a:solidFill>
                        </a:rPr>
                        <a:t>     </a:t>
                      </a:r>
                      <a:r>
                        <a:rPr lang="en-US" sz="1800" dirty="0" smtClean="0">
                          <a:solidFill>
                            <a:schemeClr val="tx1"/>
                          </a:solidFill>
                          <a:hlinkClick r:id="rId9" action="ppaction://hlinksldjump"/>
                        </a:rPr>
                        <a:t>200</a:t>
                      </a:r>
                      <a:endParaRPr lang="en-US" sz="1800" dirty="0">
                        <a:solidFill>
                          <a:schemeClr val="tx1"/>
                        </a:solidFill>
                      </a:endParaRPr>
                    </a:p>
                  </a:txBody>
                  <a:tcPr>
                    <a:solidFill>
                      <a:srgbClr val="0070C0"/>
                    </a:solidFill>
                  </a:tcPr>
                </a:tc>
                <a:tc>
                  <a:txBody>
                    <a:bodyPr/>
                    <a:lstStyle/>
                    <a:p>
                      <a:r>
                        <a:rPr lang="en-US" dirty="0" smtClean="0">
                          <a:solidFill>
                            <a:schemeClr val="bg1"/>
                          </a:solidFill>
                          <a:hlinkClick r:id="rId10" action="ppaction://hlinksldjump"/>
                        </a:rPr>
                        <a:t>200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11" action="ppaction://hlinksldjump"/>
                        </a:rPr>
                        <a:t>200</a:t>
                      </a:r>
                      <a:endParaRPr lang="en-US" dirty="0">
                        <a:solidFill>
                          <a:schemeClr val="bg1"/>
                        </a:solidFill>
                      </a:endParaRPr>
                    </a:p>
                  </a:txBody>
                  <a:tcPr>
                    <a:solidFill>
                      <a:srgbClr val="0070C0"/>
                    </a:solidFill>
                  </a:tcPr>
                </a:tc>
              </a:tr>
              <a:tr h="517363">
                <a:tc>
                  <a:txBody>
                    <a:bodyPr/>
                    <a:lstStyle/>
                    <a:p>
                      <a:r>
                        <a:rPr lang="en-US" dirty="0" smtClean="0">
                          <a:solidFill>
                            <a:schemeClr val="bg1"/>
                          </a:solidFill>
                          <a:hlinkClick r:id="rId12" action="ppaction://hlinksldjump"/>
                        </a:rPr>
                        <a:t>300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13" action="ppaction://hlinksldjump"/>
                        </a:rPr>
                        <a:t>300</a:t>
                      </a:r>
                      <a:endParaRPr lang="en-US" dirty="0">
                        <a:solidFill>
                          <a:schemeClr val="bg1"/>
                        </a:solidFill>
                      </a:endParaRPr>
                    </a:p>
                  </a:txBody>
                  <a:tcPr>
                    <a:solidFill>
                      <a:srgbClr val="0070C0"/>
                    </a:solidFill>
                  </a:tcPr>
                </a:tc>
                <a:tc>
                  <a:txBody>
                    <a:bodyPr/>
                    <a:lstStyle/>
                    <a:p>
                      <a:r>
                        <a:rPr lang="en-US" sz="1800" dirty="0" smtClean="0">
                          <a:solidFill>
                            <a:schemeClr val="bg1"/>
                          </a:solidFill>
                        </a:rPr>
                        <a:t>      </a:t>
                      </a:r>
                      <a:r>
                        <a:rPr lang="en-US" sz="1800" dirty="0" smtClean="0">
                          <a:solidFill>
                            <a:schemeClr val="tx1"/>
                          </a:solidFill>
                          <a:hlinkClick r:id="rId14" action="ppaction://hlinksldjump"/>
                        </a:rPr>
                        <a:t>300</a:t>
                      </a:r>
                      <a:endParaRPr lang="en-US" sz="1800" dirty="0">
                        <a:solidFill>
                          <a:schemeClr val="tx1"/>
                        </a:solidFill>
                      </a:endParaRPr>
                    </a:p>
                  </a:txBody>
                  <a:tcPr>
                    <a:solidFill>
                      <a:srgbClr val="0070C0"/>
                    </a:solidFill>
                  </a:tcPr>
                </a:tc>
                <a:tc>
                  <a:txBody>
                    <a:bodyPr/>
                    <a:lstStyle/>
                    <a:p>
                      <a:r>
                        <a:rPr lang="en-US" dirty="0" smtClean="0">
                          <a:solidFill>
                            <a:schemeClr val="bg1"/>
                          </a:solidFill>
                          <a:hlinkClick r:id="rId15" action="ppaction://hlinksldjump"/>
                        </a:rPr>
                        <a:t>300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16" action="ppaction://hlinksldjump"/>
                        </a:rPr>
                        <a:t>300</a:t>
                      </a:r>
                      <a:endParaRPr lang="en-US" dirty="0">
                        <a:solidFill>
                          <a:schemeClr val="bg1"/>
                        </a:solidFill>
                      </a:endParaRPr>
                    </a:p>
                  </a:txBody>
                  <a:tcPr>
                    <a:solidFill>
                      <a:srgbClr val="0070C0"/>
                    </a:solidFill>
                  </a:tcPr>
                </a:tc>
              </a:tr>
              <a:tr h="517363">
                <a:tc>
                  <a:txBody>
                    <a:bodyPr/>
                    <a:lstStyle/>
                    <a:p>
                      <a:r>
                        <a:rPr lang="en-US" dirty="0" smtClean="0">
                          <a:solidFill>
                            <a:schemeClr val="bg1"/>
                          </a:solidFill>
                          <a:hlinkClick r:id="rId17" action="ppaction://hlinksldjump"/>
                        </a:rPr>
                        <a:t>400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18" action="ppaction://hlinksldjump"/>
                        </a:rPr>
                        <a:t>400</a:t>
                      </a:r>
                      <a:endParaRPr lang="en-US" dirty="0">
                        <a:solidFill>
                          <a:schemeClr val="bg1"/>
                        </a:solidFill>
                      </a:endParaRPr>
                    </a:p>
                  </a:txBody>
                  <a:tcPr>
                    <a:solidFill>
                      <a:srgbClr val="0070C0"/>
                    </a:solidFill>
                  </a:tcPr>
                </a:tc>
                <a:tc>
                  <a:txBody>
                    <a:bodyPr/>
                    <a:lstStyle/>
                    <a:p>
                      <a:r>
                        <a:rPr lang="en-US" sz="2400" dirty="0" smtClean="0">
                          <a:solidFill>
                            <a:schemeClr val="bg1"/>
                          </a:solidFill>
                        </a:rPr>
                        <a:t>     </a:t>
                      </a:r>
                      <a:r>
                        <a:rPr lang="en-US" sz="1800" dirty="0" smtClean="0">
                          <a:solidFill>
                            <a:schemeClr val="tx1"/>
                          </a:solidFill>
                          <a:hlinkClick r:id="rId19" action="ppaction://hlinksldjump"/>
                        </a:rPr>
                        <a:t>400</a:t>
                      </a:r>
                      <a:endParaRPr lang="en-US" sz="1800" dirty="0">
                        <a:solidFill>
                          <a:schemeClr val="tx1"/>
                        </a:solidFill>
                      </a:endParaRPr>
                    </a:p>
                  </a:txBody>
                  <a:tcPr>
                    <a:solidFill>
                      <a:srgbClr val="0070C0"/>
                    </a:solidFill>
                  </a:tcPr>
                </a:tc>
                <a:tc>
                  <a:txBody>
                    <a:bodyPr/>
                    <a:lstStyle/>
                    <a:p>
                      <a:r>
                        <a:rPr lang="en-US" dirty="0" smtClean="0">
                          <a:solidFill>
                            <a:schemeClr val="bg1"/>
                          </a:solidFill>
                          <a:hlinkClick r:id="rId20" action="ppaction://hlinksldjump"/>
                        </a:rPr>
                        <a:t>400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21" action="ppaction://hlinksldjump"/>
                        </a:rPr>
                        <a:t>400</a:t>
                      </a:r>
                      <a:endParaRPr lang="en-US" dirty="0">
                        <a:solidFill>
                          <a:schemeClr val="bg1"/>
                        </a:solidFill>
                      </a:endParaRPr>
                    </a:p>
                  </a:txBody>
                  <a:tcPr>
                    <a:solidFill>
                      <a:srgbClr val="0070C0"/>
                    </a:solidFill>
                  </a:tcPr>
                </a:tc>
              </a:tr>
              <a:tr h="517363">
                <a:tc>
                  <a:txBody>
                    <a:bodyPr/>
                    <a:lstStyle/>
                    <a:p>
                      <a:r>
                        <a:rPr lang="en-US" dirty="0" smtClean="0">
                          <a:solidFill>
                            <a:schemeClr val="bg1"/>
                          </a:solidFill>
                          <a:hlinkClick r:id="rId22" action="ppaction://hlinksldjump"/>
                        </a:rPr>
                        <a:t>500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23" action="ppaction://hlinksldjump"/>
                        </a:rPr>
                        <a:t>500</a:t>
                      </a:r>
                      <a:endParaRPr lang="en-US" dirty="0">
                        <a:solidFill>
                          <a:schemeClr val="bg1"/>
                        </a:solidFill>
                      </a:endParaRPr>
                    </a:p>
                  </a:txBody>
                  <a:tcPr>
                    <a:solidFill>
                      <a:srgbClr val="0070C0"/>
                    </a:solidFill>
                  </a:tcPr>
                </a:tc>
                <a:tc>
                  <a:txBody>
                    <a:bodyPr/>
                    <a:lstStyle/>
                    <a:p>
                      <a:r>
                        <a:rPr lang="en-US" dirty="0" smtClean="0">
                          <a:solidFill>
                            <a:schemeClr val="tx1"/>
                          </a:solidFill>
                        </a:rPr>
                        <a:t>      </a:t>
                      </a:r>
                      <a:r>
                        <a:rPr lang="en-US" sz="1800" dirty="0" smtClean="0">
                          <a:solidFill>
                            <a:schemeClr val="tx1"/>
                          </a:solidFill>
                          <a:hlinkClick r:id="rId24" action="ppaction://hlinksldjump"/>
                        </a:rPr>
                        <a:t>500</a:t>
                      </a:r>
                      <a:endParaRPr lang="en-US" sz="1800" dirty="0">
                        <a:solidFill>
                          <a:schemeClr val="tx1"/>
                        </a:solidFill>
                      </a:endParaRPr>
                    </a:p>
                  </a:txBody>
                  <a:tcPr>
                    <a:solidFill>
                      <a:srgbClr val="0070C0"/>
                    </a:solidFill>
                  </a:tcPr>
                </a:tc>
                <a:tc>
                  <a:txBody>
                    <a:bodyPr/>
                    <a:lstStyle/>
                    <a:p>
                      <a:r>
                        <a:rPr lang="en-US" dirty="0" smtClean="0">
                          <a:solidFill>
                            <a:schemeClr val="bg1"/>
                          </a:solidFill>
                          <a:hlinkClick r:id="rId25" action="ppaction://hlinksldjump"/>
                        </a:rPr>
                        <a:t>500</a:t>
                      </a:r>
                      <a:endParaRPr lang="en-US" dirty="0">
                        <a:solidFill>
                          <a:schemeClr val="bg1"/>
                        </a:solidFill>
                      </a:endParaRPr>
                    </a:p>
                  </a:txBody>
                  <a:tcPr>
                    <a:solidFill>
                      <a:srgbClr val="0070C0"/>
                    </a:solidFill>
                  </a:tcPr>
                </a:tc>
                <a:tc>
                  <a:txBody>
                    <a:bodyPr/>
                    <a:lstStyle/>
                    <a:p>
                      <a:r>
                        <a:rPr lang="en-US" dirty="0" smtClean="0">
                          <a:solidFill>
                            <a:schemeClr val="bg1"/>
                          </a:solidFill>
                          <a:hlinkClick r:id="rId26" action="ppaction://hlinksldjump"/>
                        </a:rPr>
                        <a:t>500</a:t>
                      </a:r>
                      <a:endParaRPr lang="en-US" dirty="0">
                        <a:solidFill>
                          <a:schemeClr val="bg1"/>
                        </a:solidFill>
                      </a:endParaRPr>
                    </a:p>
                  </a:txBody>
                  <a:tcPr>
                    <a:solidFill>
                      <a:srgbClr val="0070C0"/>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Game Addiction for 100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are some common negative effects of addictive gaming?</a:t>
            </a:r>
          </a:p>
          <a:p>
            <a:r>
              <a:rPr lang="en-US" dirty="0" smtClean="0">
                <a:solidFill>
                  <a:schemeClr val="bg1"/>
                </a:solidFill>
                <a:hlinkClick r:id="rId2" action="ppaction://hlinksldjump"/>
              </a:rPr>
              <a:t>A) neglect of friends and social life</a:t>
            </a:r>
            <a:endParaRPr lang="en-US" dirty="0" smtClean="0">
              <a:solidFill>
                <a:schemeClr val="bg1"/>
              </a:solidFill>
            </a:endParaRPr>
          </a:p>
          <a:p>
            <a:r>
              <a:rPr lang="en-US" dirty="0" smtClean="0">
                <a:solidFill>
                  <a:schemeClr val="bg1"/>
                </a:solidFill>
                <a:hlinkClick r:id="rId2" action="ppaction://hlinksldjump"/>
              </a:rPr>
              <a:t>B) falling grades</a:t>
            </a:r>
            <a:endParaRPr lang="en-US" dirty="0" smtClean="0">
              <a:solidFill>
                <a:schemeClr val="bg1"/>
              </a:solidFill>
            </a:endParaRPr>
          </a:p>
          <a:p>
            <a:r>
              <a:rPr lang="en-US" dirty="0" smtClean="0">
                <a:solidFill>
                  <a:schemeClr val="bg1"/>
                </a:solidFill>
                <a:hlinkClick r:id="rId2" action="ppaction://hlinksldjump"/>
              </a:rPr>
              <a:t>C) health risks such as heart disease and weight gain</a:t>
            </a:r>
            <a:endParaRPr lang="en-US" dirty="0" smtClean="0">
              <a:solidFill>
                <a:schemeClr val="bg1"/>
              </a:solidFill>
            </a:endParaRPr>
          </a:p>
          <a:p>
            <a:r>
              <a:rPr lang="en-US" dirty="0" smtClean="0">
                <a:solidFill>
                  <a:schemeClr val="bg1"/>
                </a:solidFill>
                <a:hlinkClick r:id="rId3" action="ppaction://hlinksldjump"/>
              </a:rPr>
              <a:t>D) all of the above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Game Addiction for 200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demographic is most vulnerable to game addiction?</a:t>
            </a:r>
          </a:p>
          <a:p>
            <a:r>
              <a:rPr lang="en-US" dirty="0" smtClean="0">
                <a:solidFill>
                  <a:schemeClr val="bg1"/>
                </a:solidFill>
                <a:hlinkClick r:id="rId2" action="ppaction://hlinksldjump"/>
              </a:rPr>
              <a:t>A) Old ladies</a:t>
            </a:r>
            <a:endParaRPr lang="en-US" dirty="0" smtClean="0">
              <a:solidFill>
                <a:schemeClr val="bg1"/>
              </a:solidFill>
            </a:endParaRPr>
          </a:p>
          <a:p>
            <a:r>
              <a:rPr lang="en-US" dirty="0" smtClean="0">
                <a:solidFill>
                  <a:schemeClr val="bg1"/>
                </a:solidFill>
                <a:hlinkClick r:id="rId2" action="ppaction://hlinksldjump"/>
              </a:rPr>
              <a:t>B) Toddlers</a:t>
            </a:r>
            <a:endParaRPr lang="en-US" dirty="0" smtClean="0">
              <a:solidFill>
                <a:schemeClr val="bg1"/>
              </a:solidFill>
            </a:endParaRPr>
          </a:p>
          <a:p>
            <a:r>
              <a:rPr lang="en-US" dirty="0" smtClean="0">
                <a:solidFill>
                  <a:schemeClr val="bg1"/>
                </a:solidFill>
                <a:hlinkClick r:id="rId2" action="ppaction://hlinksldjump"/>
              </a:rPr>
              <a:t>C) Children aged 6 to 12</a:t>
            </a:r>
            <a:endParaRPr lang="en-US" dirty="0" smtClean="0">
              <a:solidFill>
                <a:schemeClr val="bg1"/>
              </a:solidFill>
            </a:endParaRPr>
          </a:p>
          <a:p>
            <a:r>
              <a:rPr lang="en-US" dirty="0" smtClean="0">
                <a:solidFill>
                  <a:schemeClr val="bg1"/>
                </a:solidFill>
                <a:hlinkClick r:id="rId3" action="ppaction://hlinksldjump"/>
              </a:rPr>
              <a:t>D) Young men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Informational Slide</a:t>
            </a:r>
            <a:br>
              <a:rPr lang="en-US" dirty="0" smtClean="0">
                <a:solidFill>
                  <a:schemeClr val="bg1"/>
                </a:solidFill>
              </a:rPr>
            </a:br>
            <a:r>
              <a:rPr lang="en-US" dirty="0" smtClean="0">
                <a:solidFill>
                  <a:schemeClr val="bg1"/>
                </a:solidFill>
              </a:rPr>
              <a:t>(Game Addiction)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Video game addiction is a registered medical addiction that affects 15% of gamers worldwide.</a:t>
            </a:r>
          </a:p>
          <a:p>
            <a:r>
              <a:rPr lang="en-US" dirty="0" smtClean="0">
                <a:solidFill>
                  <a:schemeClr val="bg1"/>
                </a:solidFill>
              </a:rPr>
              <a:t>Game addiction can lead to neglect of social life, or anything outside the game. Grades fall drastically in teenagers. This addiction leads to heart disease and massive weight gain or loss. </a:t>
            </a:r>
          </a:p>
          <a:p>
            <a:pPr>
              <a:buNone/>
            </a:pPr>
            <a:r>
              <a:rPr lang="en-US" dirty="0" smtClean="0">
                <a:solidFill>
                  <a:schemeClr val="bg1"/>
                </a:solidFill>
              </a:rPr>
              <a:t>Go to </a:t>
            </a:r>
            <a:r>
              <a:rPr lang="en-US" dirty="0" smtClean="0">
                <a:solidFill>
                  <a:schemeClr val="bg1"/>
                </a:solidFill>
                <a:hlinkClick r:id="rId2" action="ppaction://hlinksldjump"/>
              </a:rPr>
              <a:t>home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Game Addiction for 300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type of game is considered the most addicting?</a:t>
            </a:r>
          </a:p>
          <a:p>
            <a:r>
              <a:rPr lang="en-US" dirty="0" smtClean="0">
                <a:solidFill>
                  <a:schemeClr val="bg1"/>
                </a:solidFill>
                <a:hlinkClick r:id="rId2" action="ppaction://hlinksldjump"/>
              </a:rPr>
              <a:t>A) Minesweeper</a:t>
            </a:r>
            <a:endParaRPr lang="en-US" dirty="0" smtClean="0">
              <a:solidFill>
                <a:schemeClr val="bg1"/>
              </a:solidFill>
            </a:endParaRPr>
          </a:p>
          <a:p>
            <a:r>
              <a:rPr lang="en-US" dirty="0" smtClean="0">
                <a:solidFill>
                  <a:schemeClr val="bg1"/>
                </a:solidFill>
                <a:hlinkClick r:id="rId3" action="ppaction://hlinksldjump"/>
              </a:rPr>
              <a:t>B) MMORPGs</a:t>
            </a:r>
            <a:endParaRPr lang="en-US" dirty="0" smtClean="0">
              <a:solidFill>
                <a:schemeClr val="bg1"/>
              </a:solidFill>
            </a:endParaRPr>
          </a:p>
          <a:p>
            <a:r>
              <a:rPr lang="en-US" dirty="0" smtClean="0">
                <a:solidFill>
                  <a:schemeClr val="bg1"/>
                </a:solidFill>
                <a:hlinkClick r:id="rId2" action="ppaction://hlinksldjump"/>
              </a:rPr>
              <a:t>C) Puzzle games</a:t>
            </a:r>
            <a:endParaRPr lang="en-US" dirty="0" smtClean="0">
              <a:solidFill>
                <a:schemeClr val="bg1"/>
              </a:solidFill>
            </a:endParaRPr>
          </a:p>
          <a:p>
            <a:r>
              <a:rPr lang="en-US" dirty="0" smtClean="0">
                <a:solidFill>
                  <a:schemeClr val="bg1"/>
                </a:solidFill>
                <a:hlinkClick r:id="rId2" action="ppaction://hlinksldjump"/>
              </a:rPr>
              <a:t>D) First-person shooters</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Game Addiction for 400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percentage of the global gamer population is affected by game addiction?</a:t>
            </a:r>
          </a:p>
          <a:p>
            <a:r>
              <a:rPr lang="en-US" dirty="0" smtClean="0">
                <a:solidFill>
                  <a:schemeClr val="bg1"/>
                </a:solidFill>
                <a:hlinkClick r:id="rId2" action="ppaction://hlinksldjump"/>
              </a:rPr>
              <a:t>A) 15%</a:t>
            </a:r>
            <a:endParaRPr lang="en-US" dirty="0" smtClean="0">
              <a:solidFill>
                <a:schemeClr val="bg1"/>
              </a:solidFill>
            </a:endParaRPr>
          </a:p>
          <a:p>
            <a:r>
              <a:rPr lang="en-US" dirty="0" smtClean="0">
                <a:solidFill>
                  <a:schemeClr val="bg1"/>
                </a:solidFill>
                <a:hlinkClick r:id="rId3" action="ppaction://hlinksldjump"/>
              </a:rPr>
              <a:t>B) 75%</a:t>
            </a:r>
            <a:endParaRPr lang="en-US" dirty="0" smtClean="0">
              <a:solidFill>
                <a:schemeClr val="bg1"/>
              </a:solidFill>
            </a:endParaRPr>
          </a:p>
          <a:p>
            <a:r>
              <a:rPr lang="en-US" dirty="0" smtClean="0">
                <a:solidFill>
                  <a:schemeClr val="bg1"/>
                </a:solidFill>
                <a:hlinkClick r:id="rId4" action="ppaction://hlinksldjump"/>
              </a:rPr>
              <a:t>C) 42%</a:t>
            </a:r>
            <a:endParaRPr lang="en-US" dirty="0" smtClean="0">
              <a:solidFill>
                <a:schemeClr val="bg1"/>
              </a:solidFill>
            </a:endParaRPr>
          </a:p>
          <a:p>
            <a:r>
              <a:rPr lang="en-US" dirty="0" smtClean="0">
                <a:solidFill>
                  <a:schemeClr val="bg1"/>
                </a:solidFill>
                <a:hlinkClick r:id="rId4" action="ppaction://hlinksldjump"/>
              </a:rPr>
              <a:t>D) .4%</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Game Addiction for 500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is the air-speed velocity of an </a:t>
            </a:r>
            <a:r>
              <a:rPr lang="en-US" dirty="0" err="1" smtClean="0">
                <a:solidFill>
                  <a:schemeClr val="bg1"/>
                </a:solidFill>
              </a:rPr>
              <a:t>unladen</a:t>
            </a:r>
            <a:r>
              <a:rPr lang="en-US" dirty="0" smtClean="0">
                <a:solidFill>
                  <a:schemeClr val="bg1"/>
                </a:solidFill>
              </a:rPr>
              <a:t> swallow?</a:t>
            </a:r>
          </a:p>
          <a:p>
            <a:r>
              <a:rPr lang="en-US" dirty="0" smtClean="0">
                <a:solidFill>
                  <a:schemeClr val="bg1"/>
                </a:solidFill>
                <a:hlinkClick r:id="rId2" action="ppaction://hlinksldjump"/>
              </a:rPr>
              <a:t>A) 9.8 m/s</a:t>
            </a:r>
            <a:endParaRPr lang="en-US" dirty="0" smtClean="0">
              <a:solidFill>
                <a:schemeClr val="bg1"/>
              </a:solidFill>
            </a:endParaRPr>
          </a:p>
          <a:p>
            <a:r>
              <a:rPr lang="en-US" dirty="0" smtClean="0">
                <a:solidFill>
                  <a:schemeClr val="bg1"/>
                </a:solidFill>
                <a:hlinkClick r:id="rId2" action="ppaction://hlinksldjump"/>
              </a:rPr>
              <a:t>B) 22.5 m/s</a:t>
            </a:r>
            <a:endParaRPr lang="en-US" dirty="0" smtClean="0">
              <a:solidFill>
                <a:schemeClr val="bg1"/>
              </a:solidFill>
            </a:endParaRPr>
          </a:p>
          <a:p>
            <a:r>
              <a:rPr lang="en-US" dirty="0" smtClean="0">
                <a:solidFill>
                  <a:schemeClr val="bg1"/>
                </a:solidFill>
                <a:hlinkClick r:id="rId3" action="ppaction://hlinksldjump"/>
              </a:rPr>
              <a:t>C) not enough information to calculate</a:t>
            </a:r>
            <a:endParaRPr lang="en-US" dirty="0" smtClean="0">
              <a:solidFill>
                <a:schemeClr val="bg1"/>
              </a:solidFill>
            </a:endParaRPr>
          </a:p>
          <a:p>
            <a:r>
              <a:rPr lang="en-US" dirty="0" smtClean="0">
                <a:solidFill>
                  <a:schemeClr val="bg1"/>
                </a:solidFill>
                <a:hlinkClick r:id="rId2" action="ppaction://hlinksldjump"/>
              </a:rPr>
              <a:t>D) 4.32 m/s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Binary Numbers for 100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kind of number’s make up the Binary system?</a:t>
            </a:r>
          </a:p>
          <a:p>
            <a:r>
              <a:rPr lang="en-US" dirty="0" smtClean="0">
                <a:solidFill>
                  <a:schemeClr val="bg1"/>
                </a:solidFill>
                <a:hlinkClick r:id="rId2" action="ppaction://hlinksldjump"/>
              </a:rPr>
              <a:t>A</a:t>
            </a:r>
            <a:r>
              <a:rPr lang="en-US" dirty="0" smtClean="0">
                <a:solidFill>
                  <a:schemeClr val="bg1"/>
                </a:solidFill>
              </a:rPr>
              <a:t>. 0-9</a:t>
            </a:r>
          </a:p>
          <a:p>
            <a:r>
              <a:rPr lang="en-US" dirty="0" smtClean="0">
                <a:solidFill>
                  <a:schemeClr val="bg1"/>
                </a:solidFill>
                <a:hlinkClick r:id="rId2" action="ppaction://hlinksldjump"/>
              </a:rPr>
              <a:t>B</a:t>
            </a:r>
            <a:r>
              <a:rPr lang="en-US" dirty="0" smtClean="0">
                <a:solidFill>
                  <a:schemeClr val="bg1"/>
                </a:solidFill>
              </a:rPr>
              <a:t>. 1-9</a:t>
            </a:r>
          </a:p>
          <a:p>
            <a:r>
              <a:rPr lang="en-US" dirty="0" smtClean="0">
                <a:solidFill>
                  <a:schemeClr val="bg1"/>
                </a:solidFill>
                <a:hlinkClick r:id="rId2" action="ppaction://hlinksldjump"/>
              </a:rPr>
              <a:t>C</a:t>
            </a:r>
            <a:r>
              <a:rPr lang="en-US" dirty="0" smtClean="0">
                <a:solidFill>
                  <a:schemeClr val="bg1"/>
                </a:solidFill>
              </a:rPr>
              <a:t>. 3-6</a:t>
            </a:r>
          </a:p>
          <a:p>
            <a:r>
              <a:rPr lang="en-US" dirty="0" smtClean="0">
                <a:solidFill>
                  <a:schemeClr val="bg1"/>
                </a:solidFill>
                <a:hlinkClick r:id="rId3" action="ppaction://hlinksldjump"/>
              </a:rPr>
              <a:t>D</a:t>
            </a:r>
            <a:r>
              <a:rPr lang="en-US" dirty="0" smtClean="0">
                <a:solidFill>
                  <a:schemeClr val="bg1"/>
                </a:solidFill>
              </a:rPr>
              <a:t>. 1’s and 0’s</a:t>
            </a: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Binary Numbers for 200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base power does the Binary system use?</a:t>
            </a:r>
          </a:p>
          <a:p>
            <a:r>
              <a:rPr lang="en-US" dirty="0" smtClean="0">
                <a:solidFill>
                  <a:schemeClr val="bg1"/>
                </a:solidFill>
                <a:hlinkClick r:id="rId2" action="ppaction://hlinksldjump"/>
              </a:rPr>
              <a:t>A</a:t>
            </a:r>
            <a:r>
              <a:rPr lang="en-US" dirty="0" smtClean="0">
                <a:solidFill>
                  <a:schemeClr val="bg1"/>
                </a:solidFill>
              </a:rPr>
              <a:t>. 10</a:t>
            </a:r>
          </a:p>
          <a:p>
            <a:r>
              <a:rPr lang="en-US" dirty="0" smtClean="0">
                <a:solidFill>
                  <a:schemeClr val="bg1"/>
                </a:solidFill>
                <a:hlinkClick r:id="rId2" action="ppaction://hlinksldjump"/>
              </a:rPr>
              <a:t>B</a:t>
            </a:r>
            <a:r>
              <a:rPr lang="en-US" dirty="0" smtClean="0">
                <a:solidFill>
                  <a:schemeClr val="bg1"/>
                </a:solidFill>
              </a:rPr>
              <a:t>. 1’s and 0’s</a:t>
            </a:r>
          </a:p>
          <a:p>
            <a:r>
              <a:rPr lang="en-US" dirty="0" smtClean="0">
                <a:solidFill>
                  <a:schemeClr val="bg1"/>
                </a:solidFill>
                <a:hlinkClick r:id="rId3" action="ppaction://hlinksldjump"/>
              </a:rPr>
              <a:t>C</a:t>
            </a:r>
            <a:r>
              <a:rPr lang="en-US" dirty="0" smtClean="0">
                <a:solidFill>
                  <a:schemeClr val="bg1"/>
                </a:solidFill>
              </a:rPr>
              <a:t>. 2</a:t>
            </a:r>
          </a:p>
          <a:p>
            <a:r>
              <a:rPr lang="en-US" dirty="0" smtClean="0">
                <a:solidFill>
                  <a:schemeClr val="bg1"/>
                </a:solidFill>
                <a:hlinkClick r:id="rId2" action="ppaction://hlinksldjump"/>
              </a:rPr>
              <a:t>D</a:t>
            </a:r>
            <a:r>
              <a:rPr lang="en-US" dirty="0" smtClean="0">
                <a:solidFill>
                  <a:schemeClr val="bg1"/>
                </a:solidFill>
              </a:rPr>
              <a:t>. 0-9</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Binary Numbers for 400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regular number is this? 1 0 1 1 1 0 0 0 1</a:t>
            </a:r>
          </a:p>
          <a:p>
            <a:r>
              <a:rPr lang="en-US" dirty="0" smtClean="0">
                <a:solidFill>
                  <a:schemeClr val="bg1"/>
                </a:solidFill>
                <a:hlinkClick r:id="rId2" action="ppaction://hlinksldjump"/>
              </a:rPr>
              <a:t>A</a:t>
            </a:r>
            <a:r>
              <a:rPr lang="en-US" dirty="0" smtClean="0">
                <a:solidFill>
                  <a:schemeClr val="bg1"/>
                </a:solidFill>
              </a:rPr>
              <a:t>. 5</a:t>
            </a:r>
          </a:p>
          <a:p>
            <a:r>
              <a:rPr lang="en-US" dirty="0" smtClean="0">
                <a:solidFill>
                  <a:schemeClr val="bg1"/>
                </a:solidFill>
                <a:hlinkClick r:id="rId3" action="ppaction://hlinksldjump"/>
              </a:rPr>
              <a:t>B</a:t>
            </a:r>
            <a:r>
              <a:rPr lang="en-US" dirty="0" smtClean="0">
                <a:solidFill>
                  <a:schemeClr val="bg1"/>
                </a:solidFill>
              </a:rPr>
              <a:t>. 369</a:t>
            </a:r>
          </a:p>
          <a:p>
            <a:r>
              <a:rPr lang="en-US" dirty="0" smtClean="0">
                <a:solidFill>
                  <a:schemeClr val="bg1"/>
                </a:solidFill>
                <a:hlinkClick r:id="rId2" action="ppaction://hlinksldjump"/>
              </a:rPr>
              <a:t>C</a:t>
            </a:r>
            <a:r>
              <a:rPr lang="en-US" dirty="0" smtClean="0">
                <a:solidFill>
                  <a:schemeClr val="bg1"/>
                </a:solidFill>
              </a:rPr>
              <a:t>. 185</a:t>
            </a:r>
          </a:p>
          <a:p>
            <a:r>
              <a:rPr lang="en-US" dirty="0" smtClean="0">
                <a:solidFill>
                  <a:schemeClr val="bg1"/>
                </a:solidFill>
                <a:hlinkClick r:id="rId2" action="ppaction://hlinksldjump"/>
              </a:rPr>
              <a:t>D</a:t>
            </a:r>
            <a:r>
              <a:rPr lang="en-US" dirty="0" smtClean="0">
                <a:solidFill>
                  <a:schemeClr val="bg1"/>
                </a:solidFill>
              </a:rPr>
              <a:t>. 368</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Binary Numbers for 300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regular number is this? 1 0 1 1 0</a:t>
            </a:r>
          </a:p>
          <a:p>
            <a:r>
              <a:rPr lang="en-US" dirty="0" smtClean="0">
                <a:solidFill>
                  <a:schemeClr val="bg1"/>
                </a:solidFill>
                <a:hlinkClick r:id="rId2" action="ppaction://hlinksldjump"/>
              </a:rPr>
              <a:t>A</a:t>
            </a:r>
            <a:r>
              <a:rPr lang="en-US" dirty="0" smtClean="0">
                <a:solidFill>
                  <a:schemeClr val="bg1"/>
                </a:solidFill>
              </a:rPr>
              <a:t>. 21</a:t>
            </a:r>
          </a:p>
          <a:p>
            <a:r>
              <a:rPr lang="en-US" dirty="0" smtClean="0">
                <a:solidFill>
                  <a:schemeClr val="bg1"/>
                </a:solidFill>
                <a:hlinkClick r:id="rId2" action="ppaction://hlinksldjump"/>
              </a:rPr>
              <a:t>B</a:t>
            </a:r>
            <a:r>
              <a:rPr lang="en-US" dirty="0" smtClean="0">
                <a:solidFill>
                  <a:schemeClr val="bg1"/>
                </a:solidFill>
              </a:rPr>
              <a:t>. 3</a:t>
            </a:r>
          </a:p>
          <a:p>
            <a:r>
              <a:rPr lang="en-US" dirty="0" smtClean="0">
                <a:solidFill>
                  <a:schemeClr val="bg1"/>
                </a:solidFill>
                <a:hlinkClick r:id="rId2" action="ppaction://hlinksldjump"/>
              </a:rPr>
              <a:t>C</a:t>
            </a:r>
            <a:r>
              <a:rPr lang="en-US" dirty="0" smtClean="0">
                <a:solidFill>
                  <a:schemeClr val="bg1"/>
                </a:solidFill>
              </a:rPr>
              <a:t>. 10</a:t>
            </a:r>
          </a:p>
          <a:p>
            <a:r>
              <a:rPr lang="en-US" dirty="0" smtClean="0">
                <a:solidFill>
                  <a:schemeClr val="bg1"/>
                </a:solidFill>
                <a:hlinkClick r:id="rId3" action="ppaction://hlinksldjump"/>
              </a:rPr>
              <a:t>D</a:t>
            </a:r>
            <a:r>
              <a:rPr lang="en-US" dirty="0" smtClean="0">
                <a:solidFill>
                  <a:schemeClr val="bg1"/>
                </a:solidFill>
              </a:rPr>
              <a:t>. 22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Binary Numbers for 500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What would this be in Binary format? 5569</a:t>
            </a:r>
          </a:p>
          <a:p>
            <a:r>
              <a:rPr lang="en-US" dirty="0" smtClean="0">
                <a:solidFill>
                  <a:schemeClr val="bg1"/>
                </a:solidFill>
                <a:hlinkClick r:id="rId2" action="ppaction://hlinksldjump"/>
              </a:rPr>
              <a:t>A</a:t>
            </a:r>
            <a:r>
              <a:rPr lang="en-US" dirty="0" smtClean="0">
                <a:solidFill>
                  <a:schemeClr val="bg1"/>
                </a:solidFill>
              </a:rPr>
              <a:t>. 1010111000001</a:t>
            </a:r>
          </a:p>
          <a:p>
            <a:r>
              <a:rPr lang="en-US" dirty="0" smtClean="0">
                <a:solidFill>
                  <a:schemeClr val="bg1"/>
                </a:solidFill>
                <a:hlinkClick r:id="rId3" action="ppaction://hlinksldjump"/>
              </a:rPr>
              <a:t>B</a:t>
            </a:r>
            <a:r>
              <a:rPr lang="en-US" dirty="0" smtClean="0">
                <a:solidFill>
                  <a:schemeClr val="bg1"/>
                </a:solidFill>
              </a:rPr>
              <a:t>. 0110111000010</a:t>
            </a:r>
          </a:p>
          <a:p>
            <a:r>
              <a:rPr lang="en-US" dirty="0" smtClean="0">
                <a:solidFill>
                  <a:schemeClr val="bg1"/>
                </a:solidFill>
                <a:hlinkClick r:id="rId3" action="ppaction://hlinksldjump"/>
              </a:rPr>
              <a:t>C</a:t>
            </a:r>
            <a:r>
              <a:rPr lang="en-US" dirty="0" smtClean="0">
                <a:solidFill>
                  <a:schemeClr val="bg1"/>
                </a:solidFill>
              </a:rPr>
              <a:t>. 10110011</a:t>
            </a:r>
          </a:p>
          <a:p>
            <a:r>
              <a:rPr lang="en-US" dirty="0" smtClean="0">
                <a:solidFill>
                  <a:schemeClr val="bg1"/>
                </a:solidFill>
                <a:hlinkClick r:id="rId3" action="ppaction://hlinksldjump"/>
              </a:rPr>
              <a:t>D</a:t>
            </a:r>
            <a:r>
              <a:rPr lang="en-US" dirty="0" smtClean="0">
                <a:solidFill>
                  <a:schemeClr val="bg1"/>
                </a:solidFill>
              </a:rPr>
              <a:t>. 1110000000111</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Input/ Output/ Communication 100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Which one of these is an output device? </a:t>
            </a:r>
          </a:p>
          <a:p>
            <a:pPr>
              <a:buNone/>
            </a:pPr>
            <a:r>
              <a:rPr lang="en-US" dirty="0">
                <a:solidFill>
                  <a:schemeClr val="bg1"/>
                </a:solidFill>
              </a:rPr>
              <a:t>	</a:t>
            </a:r>
            <a:r>
              <a:rPr lang="en-US" dirty="0" smtClean="0">
                <a:solidFill>
                  <a:schemeClr val="bg1"/>
                </a:solidFill>
                <a:hlinkClick r:id="rId2" action="ppaction://hlinksldjump"/>
              </a:rPr>
              <a:t>A. Keyboard</a:t>
            </a:r>
            <a:r>
              <a:rPr lang="en-US" dirty="0" smtClean="0">
                <a:solidFill>
                  <a:schemeClr val="bg1"/>
                </a:solidFill>
              </a:rPr>
              <a:t> </a:t>
            </a:r>
          </a:p>
          <a:p>
            <a:pPr>
              <a:buNone/>
            </a:pPr>
            <a:r>
              <a:rPr lang="en-US" dirty="0">
                <a:solidFill>
                  <a:schemeClr val="bg1"/>
                </a:solidFill>
              </a:rPr>
              <a:t>	</a:t>
            </a:r>
            <a:r>
              <a:rPr lang="en-US" dirty="0" smtClean="0">
                <a:solidFill>
                  <a:schemeClr val="bg1"/>
                </a:solidFill>
                <a:hlinkClick r:id="rId3" action="ppaction://hlinksldjump"/>
              </a:rPr>
              <a:t>B. Speakers</a:t>
            </a:r>
            <a:endParaRPr lang="en-US" dirty="0" smtClean="0">
              <a:solidFill>
                <a:schemeClr val="bg1"/>
              </a:solidFill>
            </a:endParaRPr>
          </a:p>
          <a:p>
            <a:pPr>
              <a:buNone/>
            </a:pPr>
            <a:r>
              <a:rPr lang="en-US" dirty="0">
                <a:solidFill>
                  <a:schemeClr val="bg1"/>
                </a:solidFill>
              </a:rPr>
              <a:t>	</a:t>
            </a:r>
            <a:r>
              <a:rPr lang="en-US" dirty="0" smtClean="0">
                <a:solidFill>
                  <a:schemeClr val="bg1"/>
                </a:solidFill>
                <a:hlinkClick r:id="rId2" action="ppaction://hlinksldjump"/>
              </a:rPr>
              <a:t>C. Webcam </a:t>
            </a:r>
            <a:endParaRPr lang="en-US" dirty="0" smtClean="0">
              <a:solidFill>
                <a:schemeClr val="bg1"/>
              </a:solidFill>
            </a:endParaRPr>
          </a:p>
          <a:p>
            <a:pPr>
              <a:buNone/>
            </a:pPr>
            <a:r>
              <a:rPr lang="en-US" dirty="0">
                <a:solidFill>
                  <a:schemeClr val="bg1"/>
                </a:solidFill>
              </a:rPr>
              <a:t>	</a:t>
            </a:r>
            <a:r>
              <a:rPr lang="en-US" dirty="0" smtClean="0">
                <a:solidFill>
                  <a:schemeClr val="bg1"/>
                </a:solidFill>
                <a:hlinkClick r:id="rId2" action="ppaction://hlinksldjump"/>
              </a:rPr>
              <a:t>D. Mouse </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Input/ Output/ Communication 200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Which one is the communication device?	</a:t>
            </a:r>
          </a:p>
          <a:p>
            <a:pPr>
              <a:buNone/>
            </a:pPr>
            <a:r>
              <a:rPr lang="en-US" dirty="0">
                <a:solidFill>
                  <a:schemeClr val="bg1"/>
                </a:solidFill>
              </a:rPr>
              <a:t>	</a:t>
            </a:r>
            <a:r>
              <a:rPr lang="en-US" dirty="0" smtClean="0">
                <a:solidFill>
                  <a:schemeClr val="bg1"/>
                </a:solidFill>
                <a:hlinkClick r:id="rId2" action="ppaction://hlinksldjump"/>
              </a:rPr>
              <a:t>A. Modem </a:t>
            </a:r>
            <a:endParaRPr lang="en-US" dirty="0" smtClean="0">
              <a:solidFill>
                <a:schemeClr val="bg1"/>
              </a:solidFill>
            </a:endParaRPr>
          </a:p>
          <a:p>
            <a:pPr>
              <a:buNone/>
            </a:pPr>
            <a:r>
              <a:rPr lang="en-US" dirty="0">
                <a:solidFill>
                  <a:schemeClr val="bg1"/>
                </a:solidFill>
              </a:rPr>
              <a:t>	</a:t>
            </a:r>
            <a:r>
              <a:rPr lang="en-US" dirty="0" smtClean="0">
                <a:solidFill>
                  <a:schemeClr val="bg1"/>
                </a:solidFill>
                <a:hlinkClick r:id="rId3" action="ppaction://hlinksldjump"/>
              </a:rPr>
              <a:t>B. </a:t>
            </a:r>
            <a:r>
              <a:rPr lang="en-US" dirty="0" smtClean="0">
                <a:solidFill>
                  <a:schemeClr val="bg1"/>
                </a:solidFill>
                <a:hlinkClick r:id="rId4" action="ppaction://hlinksldjump"/>
              </a:rPr>
              <a:t>Microphone </a:t>
            </a:r>
            <a:endParaRPr lang="en-US" dirty="0" smtClean="0">
              <a:solidFill>
                <a:schemeClr val="bg1"/>
              </a:solidFill>
            </a:endParaRPr>
          </a:p>
          <a:p>
            <a:pPr>
              <a:buNone/>
            </a:pPr>
            <a:r>
              <a:rPr lang="en-US" dirty="0">
                <a:solidFill>
                  <a:schemeClr val="bg1"/>
                </a:solidFill>
              </a:rPr>
              <a:t>	</a:t>
            </a:r>
            <a:r>
              <a:rPr lang="en-US" dirty="0" smtClean="0">
                <a:solidFill>
                  <a:schemeClr val="bg1"/>
                </a:solidFill>
                <a:hlinkClick r:id="rId3" action="ppaction://hlinksldjump"/>
              </a:rPr>
              <a:t>C. </a:t>
            </a:r>
            <a:r>
              <a:rPr lang="en-US" dirty="0" smtClean="0">
                <a:solidFill>
                  <a:schemeClr val="bg1"/>
                </a:solidFill>
                <a:hlinkClick r:id="rId4" action="ppaction://hlinksldjump"/>
              </a:rPr>
              <a:t>Webcam</a:t>
            </a:r>
            <a:endParaRPr lang="en-US" dirty="0" smtClean="0">
              <a:solidFill>
                <a:schemeClr val="bg1"/>
              </a:solidFill>
            </a:endParaRPr>
          </a:p>
          <a:p>
            <a:pPr>
              <a:buNone/>
            </a:pPr>
            <a:r>
              <a:rPr lang="en-US" dirty="0">
                <a:solidFill>
                  <a:schemeClr val="bg1"/>
                </a:solidFill>
              </a:rPr>
              <a:t>	</a:t>
            </a:r>
            <a:r>
              <a:rPr lang="en-US" dirty="0" smtClean="0">
                <a:solidFill>
                  <a:schemeClr val="bg1"/>
                </a:solidFill>
                <a:hlinkClick r:id="rId3" action="ppaction://hlinksldjump"/>
              </a:rPr>
              <a:t>D. </a:t>
            </a:r>
            <a:r>
              <a:rPr lang="en-US" dirty="0" smtClean="0">
                <a:solidFill>
                  <a:schemeClr val="bg1"/>
                </a:solidFill>
                <a:hlinkClick r:id="rId4" action="ppaction://hlinksldjump"/>
              </a:rPr>
              <a:t>Telephone </a:t>
            </a:r>
            <a:endParaRPr lang="en-US" dirty="0" smtClean="0">
              <a:solidFill>
                <a:schemeClr val="bg1"/>
              </a:solidFill>
            </a:endParaRPr>
          </a:p>
          <a:p>
            <a:pPr>
              <a:buNone/>
            </a:pPr>
            <a:r>
              <a:rPr lang="en-US" dirty="0" smtClean="0">
                <a:solidFill>
                  <a:schemeClr val="bg1"/>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Game Addiction Information (cont’d)</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Any type of game can potentially be addicting; however, Massively Multiplayer Online Role-Playing Games, or MMORPGs, are the most addictive.</a:t>
            </a:r>
          </a:p>
          <a:p>
            <a:r>
              <a:rPr lang="en-US" dirty="0" smtClean="0">
                <a:solidFill>
                  <a:schemeClr val="bg1"/>
                </a:solidFill>
              </a:rPr>
              <a:t>Some well-known MMORPGs include </a:t>
            </a:r>
            <a:r>
              <a:rPr lang="en-US" i="1" dirty="0" smtClean="0">
                <a:solidFill>
                  <a:schemeClr val="bg1"/>
                </a:solidFill>
              </a:rPr>
              <a:t>World of </a:t>
            </a:r>
            <a:r>
              <a:rPr lang="en-US" i="1" dirty="0" err="1" smtClean="0">
                <a:solidFill>
                  <a:schemeClr val="bg1"/>
                </a:solidFill>
              </a:rPr>
              <a:t>Warcraft</a:t>
            </a:r>
            <a:r>
              <a:rPr lang="en-US" dirty="0" smtClean="0">
                <a:solidFill>
                  <a:schemeClr val="bg1"/>
                </a:solidFill>
              </a:rPr>
              <a:t>, or </a:t>
            </a:r>
            <a:r>
              <a:rPr lang="en-US" dirty="0" err="1" smtClean="0">
                <a:solidFill>
                  <a:schemeClr val="bg1"/>
                </a:solidFill>
              </a:rPr>
              <a:t>WoW</a:t>
            </a:r>
            <a:r>
              <a:rPr lang="en-US" dirty="0" smtClean="0">
                <a:solidFill>
                  <a:schemeClr val="bg1"/>
                </a:solidFill>
              </a:rPr>
              <a:t>, and the free game </a:t>
            </a:r>
            <a:r>
              <a:rPr lang="en-US" dirty="0" err="1" smtClean="0">
                <a:solidFill>
                  <a:schemeClr val="bg1"/>
                </a:solidFill>
              </a:rPr>
              <a:t>Runescape</a:t>
            </a:r>
            <a:r>
              <a:rPr lang="en-US" dirty="0" smtClean="0">
                <a:solidFill>
                  <a:schemeClr val="bg1"/>
                </a:solidFill>
              </a:rPr>
              <a:t>. </a:t>
            </a:r>
            <a:endParaRPr lang="en-US" dirty="0" smtClean="0">
              <a:solidFill>
                <a:schemeClr val="bg1"/>
              </a:solidFill>
            </a:endParaRP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534400" cy="5821363"/>
          </a:xfrm>
        </p:spPr>
        <p:txBody>
          <a:bodyPr/>
          <a:lstStyle/>
          <a:p>
            <a:pPr>
              <a:buNone/>
            </a:pPr>
            <a:r>
              <a:rPr lang="en-US" dirty="0" smtClean="0">
                <a:solidFill>
                  <a:schemeClr val="bg1"/>
                </a:solidFill>
              </a:rPr>
              <a:t>Parts of a Computer for 100</a:t>
            </a:r>
          </a:p>
          <a:p>
            <a:pPr>
              <a:buNone/>
            </a:pPr>
            <a:r>
              <a:rPr lang="en-US" dirty="0" smtClean="0">
                <a:solidFill>
                  <a:schemeClr val="bg1"/>
                </a:solidFill>
              </a:rPr>
              <a:t>What is the main memory source found in the computer that needs power to take action?</a:t>
            </a:r>
          </a:p>
          <a:p>
            <a:pPr marL="514350" indent="-514350">
              <a:buAutoNum type="alphaUcParenR"/>
            </a:pPr>
            <a:r>
              <a:rPr lang="en-US" b="1" dirty="0" smtClean="0">
                <a:solidFill>
                  <a:schemeClr val="bg1"/>
                </a:solidFill>
                <a:hlinkClick r:id="rId2" action="ppaction://hlinksldjump"/>
              </a:rPr>
              <a:t>Video memory</a:t>
            </a:r>
            <a:endParaRPr lang="en-US" b="1" dirty="0" smtClean="0">
              <a:solidFill>
                <a:schemeClr val="bg1"/>
              </a:solidFill>
            </a:endParaRPr>
          </a:p>
          <a:p>
            <a:pPr marL="514350" indent="-514350">
              <a:buNone/>
            </a:pPr>
            <a:r>
              <a:rPr lang="en-US" b="1" dirty="0" smtClean="0">
                <a:solidFill>
                  <a:schemeClr val="bg1"/>
                </a:solidFill>
              </a:rPr>
              <a:t>B) </a:t>
            </a:r>
            <a:r>
              <a:rPr lang="en-US" b="1" dirty="0" smtClean="0">
                <a:solidFill>
                  <a:schemeClr val="bg1"/>
                </a:solidFill>
                <a:hlinkClick r:id="rId2" action="ppaction://hlinksldjump"/>
              </a:rPr>
              <a:t>Virtual memory</a:t>
            </a:r>
            <a:endParaRPr lang="en-US" b="1" dirty="0" smtClean="0">
              <a:solidFill>
                <a:schemeClr val="bg1"/>
              </a:solidFill>
            </a:endParaRPr>
          </a:p>
          <a:p>
            <a:pPr marL="514350" indent="-514350">
              <a:buNone/>
            </a:pPr>
            <a:r>
              <a:rPr lang="en-US" b="1" dirty="0" smtClean="0">
                <a:solidFill>
                  <a:schemeClr val="bg1"/>
                </a:solidFill>
              </a:rPr>
              <a:t>C) </a:t>
            </a:r>
            <a:r>
              <a:rPr lang="en-US" b="1" dirty="0" smtClean="0">
                <a:solidFill>
                  <a:schemeClr val="bg1"/>
                </a:solidFill>
                <a:hlinkClick r:id="rId3" action="ppaction://hlinksldjump"/>
              </a:rPr>
              <a:t>Memory Ram</a:t>
            </a:r>
            <a:endParaRPr lang="en-US" b="1" dirty="0" smtClean="0">
              <a:solidFill>
                <a:schemeClr val="bg1"/>
              </a:solidFill>
            </a:endParaRPr>
          </a:p>
          <a:p>
            <a:pPr>
              <a:buNone/>
            </a:pPr>
            <a:r>
              <a:rPr lang="en-US" b="1" dirty="0" smtClean="0">
                <a:solidFill>
                  <a:schemeClr val="bg1"/>
                </a:solidFill>
              </a:rPr>
              <a:t>D) </a:t>
            </a:r>
            <a:r>
              <a:rPr lang="en-US" b="1" dirty="0" smtClean="0">
                <a:solidFill>
                  <a:schemeClr val="bg1"/>
                </a:solidFill>
                <a:hlinkClick r:id="rId2" action="ppaction://hlinksldjump"/>
              </a:rPr>
              <a:t>MDRAM</a:t>
            </a:r>
            <a:endParaRPr lang="en-US" b="1" dirty="0" smtClean="0">
              <a:solidFill>
                <a:schemeClr val="bg1"/>
              </a:solidFill>
            </a:endParaRPr>
          </a:p>
          <a:p>
            <a:pPr marL="514350" indent="-514350">
              <a:buNone/>
            </a:pPr>
            <a:endParaRPr lang="en-US" b="1" dirty="0" smtClean="0">
              <a:solidFill>
                <a:schemeClr val="bg1"/>
              </a:solidFill>
            </a:endParaRPr>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686800" cy="6126163"/>
          </a:xfrm>
        </p:spPr>
        <p:txBody>
          <a:bodyPr/>
          <a:lstStyle/>
          <a:p>
            <a:pPr>
              <a:buNone/>
            </a:pPr>
            <a:r>
              <a:rPr lang="en-US" dirty="0" smtClean="0">
                <a:solidFill>
                  <a:schemeClr val="bg1"/>
                </a:solidFill>
              </a:rPr>
              <a:t>Parts of a Computer for 200</a:t>
            </a:r>
          </a:p>
          <a:p>
            <a:pPr>
              <a:buNone/>
            </a:pPr>
            <a:r>
              <a:rPr lang="en-US" dirty="0" smtClean="0">
                <a:solidFill>
                  <a:schemeClr val="bg1"/>
                </a:solidFill>
              </a:rPr>
              <a:t>The part of the computer where USB ports can be attached to is…</a:t>
            </a:r>
          </a:p>
          <a:p>
            <a:pPr>
              <a:buNone/>
            </a:pPr>
            <a:r>
              <a:rPr lang="en-US" dirty="0" smtClean="0">
                <a:solidFill>
                  <a:schemeClr val="bg1"/>
                </a:solidFill>
              </a:rPr>
              <a:t>A)</a:t>
            </a:r>
            <a:r>
              <a:rPr lang="en-US" dirty="0" smtClean="0">
                <a:solidFill>
                  <a:schemeClr val="bg1"/>
                </a:solidFill>
                <a:hlinkClick r:id="rId2" action="ppaction://hlinksldjump"/>
              </a:rPr>
              <a:t>Motherboard</a:t>
            </a:r>
            <a:endParaRPr lang="en-US" dirty="0" smtClean="0">
              <a:solidFill>
                <a:schemeClr val="bg1"/>
              </a:solidFill>
            </a:endParaRPr>
          </a:p>
          <a:p>
            <a:pPr>
              <a:buNone/>
            </a:pPr>
            <a:r>
              <a:rPr lang="en-US" dirty="0" smtClean="0">
                <a:solidFill>
                  <a:schemeClr val="bg1"/>
                </a:solidFill>
              </a:rPr>
              <a:t>B)</a:t>
            </a:r>
            <a:r>
              <a:rPr lang="en-US" dirty="0" smtClean="0">
                <a:solidFill>
                  <a:schemeClr val="bg1"/>
                </a:solidFill>
                <a:hlinkClick r:id="rId3" action="ppaction://hlinksldjump"/>
              </a:rPr>
              <a:t>Optical drive</a:t>
            </a:r>
            <a:endParaRPr lang="en-US" dirty="0" smtClean="0">
              <a:solidFill>
                <a:schemeClr val="bg1"/>
              </a:solidFill>
            </a:endParaRPr>
          </a:p>
          <a:p>
            <a:pPr>
              <a:buNone/>
            </a:pPr>
            <a:r>
              <a:rPr lang="en-US" dirty="0" smtClean="0">
                <a:solidFill>
                  <a:schemeClr val="bg1"/>
                </a:solidFill>
              </a:rPr>
              <a:t>C)</a:t>
            </a:r>
            <a:r>
              <a:rPr lang="en-US" dirty="0" smtClean="0">
                <a:solidFill>
                  <a:schemeClr val="bg1"/>
                </a:solidFill>
                <a:hlinkClick r:id="rId3" action="ppaction://hlinksldjump"/>
              </a:rPr>
              <a:t>Power supply</a:t>
            </a:r>
            <a:endParaRPr lang="en-US" dirty="0" smtClean="0">
              <a:solidFill>
                <a:schemeClr val="bg1"/>
              </a:solidFill>
            </a:endParaRPr>
          </a:p>
          <a:p>
            <a:pPr>
              <a:buNone/>
            </a:pPr>
            <a:r>
              <a:rPr lang="en-US" dirty="0" smtClean="0">
                <a:solidFill>
                  <a:schemeClr val="bg1"/>
                </a:solidFill>
              </a:rPr>
              <a:t>D)</a:t>
            </a:r>
            <a:r>
              <a:rPr lang="en-US" dirty="0" smtClean="0">
                <a:solidFill>
                  <a:schemeClr val="bg1"/>
                </a:solidFill>
                <a:hlinkClick r:id="rId3" action="ppaction://hlinksldjump"/>
              </a:rPr>
              <a:t>Computer case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686800" cy="6278563"/>
          </a:xfrm>
        </p:spPr>
        <p:txBody>
          <a:bodyPr/>
          <a:lstStyle/>
          <a:p>
            <a:pPr>
              <a:buNone/>
            </a:pPr>
            <a:endParaRPr lang="en-US" dirty="0" smtClean="0">
              <a:solidFill>
                <a:schemeClr val="bg1"/>
              </a:solidFill>
            </a:endParaRPr>
          </a:p>
          <a:p>
            <a:pPr>
              <a:buNone/>
            </a:pPr>
            <a:r>
              <a:rPr lang="en-US" dirty="0" smtClean="0">
                <a:solidFill>
                  <a:schemeClr val="bg1"/>
                </a:solidFill>
              </a:rPr>
              <a:t>Parts of a Computer for 300</a:t>
            </a:r>
          </a:p>
          <a:p>
            <a:pPr>
              <a:buNone/>
            </a:pPr>
            <a:r>
              <a:rPr lang="en-US" dirty="0" smtClean="0">
                <a:solidFill>
                  <a:schemeClr val="bg1"/>
                </a:solidFill>
              </a:rPr>
              <a:t>What is the place where data is permanently stored in the computer?</a:t>
            </a:r>
          </a:p>
          <a:p>
            <a:pPr>
              <a:buNone/>
            </a:pPr>
            <a:r>
              <a:rPr lang="en-US" dirty="0" smtClean="0">
                <a:solidFill>
                  <a:schemeClr val="bg1"/>
                </a:solidFill>
              </a:rPr>
              <a:t>A)</a:t>
            </a:r>
            <a:r>
              <a:rPr lang="en-US" dirty="0" smtClean="0">
                <a:solidFill>
                  <a:schemeClr val="bg1"/>
                </a:solidFill>
                <a:hlinkClick r:id="rId2" action="ppaction://hlinksldjump"/>
              </a:rPr>
              <a:t>Memory Ram</a:t>
            </a:r>
            <a:endParaRPr lang="en-US" dirty="0" smtClean="0">
              <a:solidFill>
                <a:schemeClr val="bg1"/>
              </a:solidFill>
            </a:endParaRPr>
          </a:p>
          <a:p>
            <a:pPr>
              <a:buNone/>
            </a:pPr>
            <a:r>
              <a:rPr lang="en-US" dirty="0" smtClean="0">
                <a:solidFill>
                  <a:schemeClr val="bg1"/>
                </a:solidFill>
              </a:rPr>
              <a:t>B)</a:t>
            </a:r>
            <a:r>
              <a:rPr lang="en-US" dirty="0" smtClean="0">
                <a:solidFill>
                  <a:schemeClr val="bg1"/>
                </a:solidFill>
                <a:hlinkClick r:id="rId3" action="ppaction://hlinksldjump"/>
              </a:rPr>
              <a:t>Hard drive</a:t>
            </a:r>
            <a:endParaRPr lang="en-US" dirty="0" smtClean="0">
              <a:solidFill>
                <a:schemeClr val="bg1"/>
              </a:solidFill>
            </a:endParaRPr>
          </a:p>
          <a:p>
            <a:pPr>
              <a:buNone/>
            </a:pPr>
            <a:r>
              <a:rPr lang="en-US" dirty="0" smtClean="0">
                <a:solidFill>
                  <a:schemeClr val="bg1"/>
                </a:solidFill>
              </a:rPr>
              <a:t>C)</a:t>
            </a:r>
            <a:r>
              <a:rPr lang="en-US" dirty="0" smtClean="0">
                <a:solidFill>
                  <a:schemeClr val="bg1"/>
                </a:solidFill>
                <a:hlinkClick r:id="rId2" action="ppaction://hlinksldjump"/>
              </a:rPr>
              <a:t>Documents</a:t>
            </a:r>
            <a:endParaRPr lang="en-US" dirty="0" smtClean="0">
              <a:solidFill>
                <a:schemeClr val="bg1"/>
              </a:solidFill>
            </a:endParaRPr>
          </a:p>
          <a:p>
            <a:pPr>
              <a:buNone/>
            </a:pPr>
            <a:r>
              <a:rPr lang="en-US" dirty="0" smtClean="0">
                <a:solidFill>
                  <a:schemeClr val="bg1"/>
                </a:solidFill>
              </a:rPr>
              <a:t>D)</a:t>
            </a:r>
            <a:r>
              <a:rPr lang="en-US" dirty="0" smtClean="0">
                <a:solidFill>
                  <a:schemeClr val="bg1"/>
                </a:solidFill>
                <a:hlinkClick r:id="rId2" action="ppaction://hlinksldjump"/>
              </a:rPr>
              <a:t>CPU</a:t>
            </a:r>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686800" cy="6126163"/>
          </a:xfrm>
        </p:spPr>
        <p:txBody>
          <a:bodyPr/>
          <a:lstStyle/>
          <a:p>
            <a:pPr>
              <a:buNone/>
            </a:pPr>
            <a:r>
              <a:rPr lang="en-US" dirty="0" smtClean="0">
                <a:solidFill>
                  <a:schemeClr val="bg1"/>
                </a:solidFill>
              </a:rPr>
              <a:t>Parts of a Computer for 400</a:t>
            </a:r>
          </a:p>
          <a:p>
            <a:pPr>
              <a:buNone/>
            </a:pPr>
            <a:r>
              <a:rPr lang="en-US" dirty="0" smtClean="0">
                <a:solidFill>
                  <a:schemeClr val="bg1"/>
                </a:solidFill>
              </a:rPr>
              <a:t>The object found inside the computer that allows pictures to be displayed is known as the…</a:t>
            </a:r>
          </a:p>
          <a:p>
            <a:pPr>
              <a:buNone/>
            </a:pPr>
            <a:r>
              <a:rPr lang="en-US" dirty="0" smtClean="0">
                <a:solidFill>
                  <a:schemeClr val="bg1"/>
                </a:solidFill>
              </a:rPr>
              <a:t>A)</a:t>
            </a:r>
            <a:r>
              <a:rPr lang="en-US" dirty="0" smtClean="0">
                <a:solidFill>
                  <a:schemeClr val="bg1"/>
                </a:solidFill>
                <a:hlinkClick r:id="rId2" action="ppaction://hlinksldjump"/>
              </a:rPr>
              <a:t>Monitor</a:t>
            </a:r>
            <a:endParaRPr lang="en-US" dirty="0" smtClean="0">
              <a:solidFill>
                <a:schemeClr val="bg1"/>
              </a:solidFill>
            </a:endParaRPr>
          </a:p>
          <a:p>
            <a:pPr>
              <a:buNone/>
            </a:pPr>
            <a:r>
              <a:rPr lang="en-US" dirty="0" smtClean="0">
                <a:solidFill>
                  <a:schemeClr val="bg1"/>
                </a:solidFill>
              </a:rPr>
              <a:t>B)</a:t>
            </a:r>
            <a:r>
              <a:rPr lang="en-US" dirty="0" smtClean="0">
                <a:solidFill>
                  <a:schemeClr val="bg1"/>
                </a:solidFill>
                <a:hlinkClick r:id="rId2" action="ppaction://hlinksldjump"/>
              </a:rPr>
              <a:t>Power supply</a:t>
            </a:r>
            <a:endParaRPr lang="en-US" dirty="0" smtClean="0">
              <a:solidFill>
                <a:schemeClr val="bg1"/>
              </a:solidFill>
            </a:endParaRPr>
          </a:p>
          <a:p>
            <a:pPr>
              <a:buNone/>
            </a:pPr>
            <a:r>
              <a:rPr lang="en-US" dirty="0" smtClean="0">
                <a:solidFill>
                  <a:schemeClr val="bg1"/>
                </a:solidFill>
              </a:rPr>
              <a:t>C)</a:t>
            </a:r>
            <a:r>
              <a:rPr lang="en-US" dirty="0" smtClean="0">
                <a:solidFill>
                  <a:schemeClr val="bg1"/>
                </a:solidFill>
                <a:hlinkClick r:id="rId2" action="ppaction://hlinksldjump"/>
              </a:rPr>
              <a:t>Projector</a:t>
            </a:r>
            <a:endParaRPr lang="en-US" dirty="0" smtClean="0">
              <a:solidFill>
                <a:schemeClr val="bg1"/>
              </a:solidFill>
            </a:endParaRPr>
          </a:p>
          <a:p>
            <a:pPr>
              <a:buNone/>
            </a:pPr>
            <a:r>
              <a:rPr lang="en-US" dirty="0" smtClean="0">
                <a:solidFill>
                  <a:schemeClr val="bg1"/>
                </a:solidFill>
              </a:rPr>
              <a:t>D)</a:t>
            </a:r>
            <a:r>
              <a:rPr lang="en-US" dirty="0" smtClean="0">
                <a:solidFill>
                  <a:schemeClr val="bg1"/>
                </a:solidFill>
                <a:hlinkClick r:id="rId3" action="ppaction://hlinksldjump"/>
              </a:rPr>
              <a:t>Video card</a:t>
            </a:r>
            <a:endParaRPr lang="en-US" dirty="0" smtClean="0">
              <a:solidFill>
                <a:schemeClr val="bg1"/>
              </a:solidFill>
            </a:endParaRPr>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8686800" cy="5897563"/>
          </a:xfrm>
        </p:spPr>
        <p:txBody>
          <a:bodyPr/>
          <a:lstStyle/>
          <a:p>
            <a:pPr>
              <a:buNone/>
            </a:pPr>
            <a:r>
              <a:rPr lang="en-US" dirty="0" smtClean="0">
                <a:solidFill>
                  <a:schemeClr val="bg1"/>
                </a:solidFill>
              </a:rPr>
              <a:t>Parts of a Computer for 500</a:t>
            </a:r>
          </a:p>
          <a:p>
            <a:pPr>
              <a:buNone/>
            </a:pPr>
            <a:r>
              <a:rPr lang="en-US" dirty="0" smtClean="0">
                <a:solidFill>
                  <a:schemeClr val="bg1"/>
                </a:solidFill>
              </a:rPr>
              <a:t>Who is responsible for handling all instructions and calculation of the computer?</a:t>
            </a:r>
          </a:p>
          <a:p>
            <a:pPr>
              <a:buNone/>
            </a:pPr>
            <a:r>
              <a:rPr lang="en-US" dirty="0" smtClean="0">
                <a:solidFill>
                  <a:schemeClr val="bg1"/>
                </a:solidFill>
              </a:rPr>
              <a:t>A)</a:t>
            </a:r>
            <a:r>
              <a:rPr lang="en-US" dirty="0" smtClean="0">
                <a:solidFill>
                  <a:schemeClr val="bg1"/>
                </a:solidFill>
                <a:hlinkClick r:id="rId2" action="ppaction://hlinksldjump"/>
              </a:rPr>
              <a:t>CPU</a:t>
            </a:r>
            <a:endParaRPr lang="en-US" dirty="0" smtClean="0">
              <a:solidFill>
                <a:schemeClr val="bg1"/>
              </a:solidFill>
            </a:endParaRPr>
          </a:p>
          <a:p>
            <a:pPr>
              <a:buNone/>
            </a:pPr>
            <a:r>
              <a:rPr lang="en-US" dirty="0" smtClean="0">
                <a:solidFill>
                  <a:schemeClr val="bg1"/>
                </a:solidFill>
              </a:rPr>
              <a:t>B)</a:t>
            </a:r>
            <a:r>
              <a:rPr lang="en-US" dirty="0" smtClean="0">
                <a:solidFill>
                  <a:schemeClr val="bg1"/>
                </a:solidFill>
                <a:hlinkClick r:id="rId3" action="ppaction://hlinksldjump"/>
              </a:rPr>
              <a:t>Hard Drive</a:t>
            </a:r>
            <a:endParaRPr lang="en-US" dirty="0" smtClean="0">
              <a:solidFill>
                <a:schemeClr val="bg1"/>
              </a:solidFill>
            </a:endParaRPr>
          </a:p>
          <a:p>
            <a:pPr>
              <a:buNone/>
            </a:pPr>
            <a:r>
              <a:rPr lang="en-US" dirty="0" smtClean="0">
                <a:solidFill>
                  <a:schemeClr val="bg1"/>
                </a:solidFill>
              </a:rPr>
              <a:t>C)</a:t>
            </a:r>
            <a:r>
              <a:rPr lang="en-US" dirty="0" smtClean="0">
                <a:solidFill>
                  <a:schemeClr val="bg1"/>
                </a:solidFill>
                <a:hlinkClick r:id="rId3" action="ppaction://hlinksldjump"/>
              </a:rPr>
              <a:t>Parallel Processing</a:t>
            </a:r>
            <a:endParaRPr lang="en-US" dirty="0" smtClean="0">
              <a:solidFill>
                <a:schemeClr val="bg1"/>
              </a:solidFill>
            </a:endParaRPr>
          </a:p>
          <a:p>
            <a:pPr>
              <a:buNone/>
            </a:pPr>
            <a:r>
              <a:rPr lang="en-US" dirty="0" smtClean="0">
                <a:solidFill>
                  <a:schemeClr val="bg1"/>
                </a:solidFill>
              </a:rPr>
              <a:t>D)</a:t>
            </a:r>
            <a:r>
              <a:rPr lang="en-US" dirty="0" smtClean="0">
                <a:solidFill>
                  <a:schemeClr val="bg1"/>
                </a:solidFill>
                <a:hlinkClick r:id="rId3" action="ppaction://hlinksldjump"/>
              </a:rPr>
              <a:t>Optical Drive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Input/ Output/ Communication 300 </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Which one of these have three input devices?</a:t>
            </a:r>
          </a:p>
          <a:p>
            <a:pPr>
              <a:buNone/>
            </a:pPr>
            <a:r>
              <a:rPr lang="en-US" dirty="0" smtClean="0">
                <a:solidFill>
                  <a:schemeClr val="bg1"/>
                </a:solidFill>
              </a:rPr>
              <a:t>	</a:t>
            </a:r>
            <a:r>
              <a:rPr lang="en-US" dirty="0" smtClean="0">
                <a:solidFill>
                  <a:schemeClr val="bg1"/>
                </a:solidFill>
                <a:hlinkClick r:id="rId2" action="ppaction://hlinksldjump"/>
              </a:rPr>
              <a:t>A. </a:t>
            </a:r>
            <a:r>
              <a:rPr lang="en-US" dirty="0" smtClean="0">
                <a:solidFill>
                  <a:schemeClr val="bg1"/>
                </a:solidFill>
              </a:rPr>
              <a:t>Speakers, Keyboard, Webcam </a:t>
            </a:r>
          </a:p>
          <a:p>
            <a:pPr>
              <a:buNone/>
            </a:pPr>
            <a:r>
              <a:rPr lang="en-US" dirty="0">
                <a:solidFill>
                  <a:schemeClr val="bg1"/>
                </a:solidFill>
              </a:rPr>
              <a:t>	</a:t>
            </a:r>
            <a:r>
              <a:rPr lang="en-US" dirty="0" smtClean="0">
                <a:solidFill>
                  <a:schemeClr val="bg1"/>
                </a:solidFill>
                <a:hlinkClick r:id="rId2" action="ppaction://hlinksldjump"/>
              </a:rPr>
              <a:t>B. </a:t>
            </a:r>
            <a:r>
              <a:rPr lang="en-US" dirty="0" smtClean="0">
                <a:solidFill>
                  <a:schemeClr val="bg1"/>
                </a:solidFill>
              </a:rPr>
              <a:t>Mouse, Flash Drive, Scanner </a:t>
            </a:r>
          </a:p>
          <a:p>
            <a:pPr>
              <a:buNone/>
            </a:pPr>
            <a:r>
              <a:rPr lang="en-US" dirty="0">
                <a:solidFill>
                  <a:schemeClr val="bg1"/>
                </a:solidFill>
              </a:rPr>
              <a:t>	</a:t>
            </a:r>
            <a:r>
              <a:rPr lang="en-US" dirty="0" smtClean="0">
                <a:solidFill>
                  <a:schemeClr val="bg1"/>
                </a:solidFill>
                <a:hlinkClick r:id="rId3" action="ppaction://hlinksldjump"/>
              </a:rPr>
              <a:t>C. </a:t>
            </a:r>
            <a:r>
              <a:rPr lang="en-US" dirty="0" smtClean="0">
                <a:solidFill>
                  <a:schemeClr val="bg1"/>
                </a:solidFill>
              </a:rPr>
              <a:t>Microphone, Joystick, Keyboard </a:t>
            </a:r>
          </a:p>
          <a:p>
            <a:pPr>
              <a:buNone/>
            </a:pPr>
            <a:r>
              <a:rPr lang="en-US" dirty="0">
                <a:solidFill>
                  <a:schemeClr val="bg1"/>
                </a:solidFill>
              </a:rPr>
              <a:t>	</a:t>
            </a:r>
            <a:r>
              <a:rPr lang="en-US" dirty="0" smtClean="0">
                <a:solidFill>
                  <a:schemeClr val="bg1"/>
                </a:solidFill>
                <a:hlinkClick r:id="rId2" action="ppaction://hlinksldjump"/>
              </a:rPr>
              <a:t>D. </a:t>
            </a:r>
            <a:r>
              <a:rPr lang="en-US" dirty="0" smtClean="0">
                <a:solidFill>
                  <a:schemeClr val="bg1"/>
                </a:solidFill>
              </a:rPr>
              <a:t>Hard Drive, Flash Drive, TV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Input/ Output/ Communication 400 </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Which output devices is needed to have complete desktop? </a:t>
            </a:r>
          </a:p>
          <a:p>
            <a:pPr>
              <a:buNone/>
            </a:pPr>
            <a:r>
              <a:rPr lang="en-US" dirty="0">
                <a:solidFill>
                  <a:schemeClr val="bg1"/>
                </a:solidFill>
              </a:rPr>
              <a:t>	</a:t>
            </a:r>
            <a:r>
              <a:rPr lang="en-US" dirty="0" smtClean="0">
                <a:solidFill>
                  <a:schemeClr val="bg1"/>
                </a:solidFill>
                <a:hlinkClick r:id="rId2" action="ppaction://hlinksldjump"/>
              </a:rPr>
              <a:t>A. </a:t>
            </a:r>
            <a:r>
              <a:rPr lang="en-US" dirty="0" smtClean="0">
                <a:solidFill>
                  <a:schemeClr val="bg1"/>
                </a:solidFill>
              </a:rPr>
              <a:t>TV </a:t>
            </a:r>
          </a:p>
          <a:p>
            <a:pPr>
              <a:buNone/>
            </a:pPr>
            <a:r>
              <a:rPr lang="en-US" dirty="0">
                <a:solidFill>
                  <a:schemeClr val="bg1"/>
                </a:solidFill>
              </a:rPr>
              <a:t>	</a:t>
            </a:r>
            <a:r>
              <a:rPr lang="en-US" dirty="0" smtClean="0">
                <a:solidFill>
                  <a:schemeClr val="bg1"/>
                </a:solidFill>
                <a:hlinkClick r:id="rId2" action="ppaction://hlinksldjump"/>
              </a:rPr>
              <a:t>B. </a:t>
            </a:r>
            <a:r>
              <a:rPr lang="en-US" dirty="0" smtClean="0">
                <a:solidFill>
                  <a:schemeClr val="bg1"/>
                </a:solidFill>
              </a:rPr>
              <a:t>Printer</a:t>
            </a:r>
          </a:p>
          <a:p>
            <a:pPr>
              <a:buNone/>
            </a:pPr>
            <a:r>
              <a:rPr lang="en-US" dirty="0">
                <a:solidFill>
                  <a:schemeClr val="bg1"/>
                </a:solidFill>
              </a:rPr>
              <a:t>	</a:t>
            </a:r>
            <a:r>
              <a:rPr lang="en-US" dirty="0" smtClean="0">
                <a:solidFill>
                  <a:schemeClr val="bg1"/>
                </a:solidFill>
                <a:hlinkClick r:id="rId2" action="ppaction://hlinksldjump"/>
              </a:rPr>
              <a:t>C. </a:t>
            </a:r>
            <a:r>
              <a:rPr lang="en-US" dirty="0" smtClean="0">
                <a:solidFill>
                  <a:schemeClr val="bg1"/>
                </a:solidFill>
              </a:rPr>
              <a:t>Scanner </a:t>
            </a:r>
          </a:p>
          <a:p>
            <a:pPr>
              <a:buNone/>
            </a:pPr>
            <a:r>
              <a:rPr lang="en-US" dirty="0">
                <a:solidFill>
                  <a:schemeClr val="bg1"/>
                </a:solidFill>
              </a:rPr>
              <a:t>	</a:t>
            </a:r>
            <a:r>
              <a:rPr lang="en-US" dirty="0" smtClean="0">
                <a:solidFill>
                  <a:schemeClr val="bg1"/>
                </a:solidFill>
                <a:hlinkClick r:id="rId3" action="ppaction://hlinksldjump"/>
              </a:rPr>
              <a:t>D. </a:t>
            </a:r>
            <a:r>
              <a:rPr lang="en-US" dirty="0" smtClean="0">
                <a:solidFill>
                  <a:schemeClr val="bg1"/>
                </a:solidFill>
              </a:rPr>
              <a:t>Monitor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Input/ Output/ Communication 500</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Classify these devices in order: Modem, Webcam, Scanner, Microphone</a:t>
            </a:r>
          </a:p>
          <a:p>
            <a:pPr>
              <a:buNone/>
            </a:pPr>
            <a:r>
              <a:rPr lang="en-US" dirty="0">
                <a:solidFill>
                  <a:schemeClr val="bg1"/>
                </a:solidFill>
              </a:rPr>
              <a:t>	</a:t>
            </a:r>
            <a:r>
              <a:rPr lang="en-US" dirty="0" smtClean="0">
                <a:solidFill>
                  <a:schemeClr val="bg1"/>
                </a:solidFill>
                <a:hlinkClick r:id="rId2" action="ppaction://hlinksldjump"/>
              </a:rPr>
              <a:t>A. </a:t>
            </a:r>
            <a:r>
              <a:rPr lang="en-US" dirty="0" smtClean="0">
                <a:solidFill>
                  <a:schemeClr val="bg1"/>
                </a:solidFill>
              </a:rPr>
              <a:t>Communication, Output, Input, Input </a:t>
            </a:r>
          </a:p>
          <a:p>
            <a:pPr>
              <a:buNone/>
            </a:pPr>
            <a:r>
              <a:rPr lang="en-US" dirty="0">
                <a:solidFill>
                  <a:schemeClr val="bg1"/>
                </a:solidFill>
              </a:rPr>
              <a:t>	</a:t>
            </a:r>
            <a:r>
              <a:rPr lang="en-US" dirty="0" smtClean="0">
                <a:solidFill>
                  <a:schemeClr val="bg1"/>
                </a:solidFill>
                <a:hlinkClick r:id="rId2" action="ppaction://hlinksldjump"/>
              </a:rPr>
              <a:t>B.  </a:t>
            </a:r>
            <a:r>
              <a:rPr lang="en-US" dirty="0" smtClean="0">
                <a:solidFill>
                  <a:schemeClr val="bg1"/>
                </a:solidFill>
              </a:rPr>
              <a:t>Storage, Input, Output, Communication </a:t>
            </a:r>
          </a:p>
          <a:p>
            <a:pPr>
              <a:buNone/>
            </a:pPr>
            <a:r>
              <a:rPr lang="en-US" dirty="0">
                <a:solidFill>
                  <a:schemeClr val="bg1"/>
                </a:solidFill>
              </a:rPr>
              <a:t>	</a:t>
            </a:r>
            <a:r>
              <a:rPr lang="en-US" dirty="0" smtClean="0">
                <a:solidFill>
                  <a:schemeClr val="bg1"/>
                </a:solidFill>
                <a:hlinkClick r:id="rId3" action="ppaction://hlinksldjump"/>
              </a:rPr>
              <a:t>C.  </a:t>
            </a:r>
            <a:r>
              <a:rPr lang="en-US" dirty="0" smtClean="0">
                <a:solidFill>
                  <a:schemeClr val="bg1"/>
                </a:solidFill>
              </a:rPr>
              <a:t>Communication, Input, Input, Input </a:t>
            </a:r>
          </a:p>
          <a:p>
            <a:pPr>
              <a:buNone/>
            </a:pPr>
            <a:r>
              <a:rPr lang="en-US" dirty="0">
                <a:solidFill>
                  <a:schemeClr val="bg1"/>
                </a:solidFill>
              </a:rPr>
              <a:t>	</a:t>
            </a:r>
            <a:r>
              <a:rPr lang="en-US" dirty="0" smtClean="0">
                <a:solidFill>
                  <a:schemeClr val="bg1"/>
                </a:solidFill>
                <a:hlinkClick r:id="rId2" action="ppaction://hlinksldjump"/>
              </a:rPr>
              <a:t>D</a:t>
            </a:r>
            <a:r>
              <a:rPr lang="en-US" dirty="0" smtClean="0">
                <a:solidFill>
                  <a:schemeClr val="bg1"/>
                </a:solidFill>
              </a:rPr>
              <a:t>. </a:t>
            </a:r>
            <a:r>
              <a:rPr lang="en-US" dirty="0">
                <a:solidFill>
                  <a:schemeClr val="bg1"/>
                </a:solidFill>
              </a:rPr>
              <a:t> </a:t>
            </a:r>
            <a:r>
              <a:rPr lang="en-US" dirty="0" smtClean="0">
                <a:solidFill>
                  <a:schemeClr val="bg1"/>
                </a:solidFill>
              </a:rPr>
              <a:t>Communication, Input, Output, Input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62000" y="304800"/>
            <a:ext cx="7772400" cy="1470025"/>
          </a:xfrm>
        </p:spPr>
        <p:txBody>
          <a:bodyPr/>
          <a:lstStyle/>
          <a:p>
            <a:pPr eaLnBrk="1" hangingPunct="1"/>
            <a:r>
              <a:rPr lang="en-US" dirty="0" smtClean="0">
                <a:solidFill>
                  <a:schemeClr val="bg1"/>
                </a:solidFill>
              </a:rPr>
              <a:t>Spyware and Viruses</a:t>
            </a:r>
            <a:r>
              <a:rPr lang="en-US" dirty="0" smtClean="0">
                <a:solidFill>
                  <a:schemeClr val="bg1"/>
                </a:solidFill>
              </a:rPr>
              <a:t> </a:t>
            </a:r>
            <a:r>
              <a:rPr lang="en-US" dirty="0" smtClean="0">
                <a:solidFill>
                  <a:schemeClr val="bg1"/>
                </a:solidFill>
              </a:rPr>
              <a:t>for 100 </a:t>
            </a:r>
            <a:br>
              <a:rPr lang="en-US" dirty="0" smtClean="0">
                <a:solidFill>
                  <a:schemeClr val="bg1"/>
                </a:solidFill>
              </a:rPr>
            </a:br>
            <a:endParaRPr lang="en-US" dirty="0" smtClean="0">
              <a:solidFill>
                <a:schemeClr val="bg1"/>
              </a:solidFill>
            </a:endParaRPr>
          </a:p>
        </p:txBody>
      </p:sp>
      <p:sp>
        <p:nvSpPr>
          <p:cNvPr id="7171" name="Rectangle 3"/>
          <p:cNvSpPr>
            <a:spLocks noGrp="1" noChangeArrowheads="1"/>
          </p:cNvSpPr>
          <p:nvPr>
            <p:ph type="subTitle" idx="1"/>
          </p:nvPr>
        </p:nvSpPr>
        <p:spPr>
          <a:xfrm>
            <a:off x="1371600" y="1752600"/>
            <a:ext cx="6400800" cy="1371600"/>
          </a:xfrm>
        </p:spPr>
        <p:txBody>
          <a:bodyPr/>
          <a:lstStyle/>
          <a:p>
            <a:pPr eaLnBrk="1" hangingPunct="1"/>
            <a:r>
              <a:rPr lang="en-US" smtClean="0">
                <a:solidFill>
                  <a:schemeClr val="bg1"/>
                </a:solidFill>
              </a:rPr>
              <a:t>Spyware is designed to?</a:t>
            </a:r>
          </a:p>
        </p:txBody>
      </p:sp>
      <p:sp>
        <p:nvSpPr>
          <p:cNvPr id="5124" name="Text Box 9"/>
          <p:cNvSpPr txBox="1">
            <a:spLocks noChangeArrowheads="1"/>
          </p:cNvSpPr>
          <p:nvPr/>
        </p:nvSpPr>
        <p:spPr bwMode="auto">
          <a:xfrm>
            <a:off x="1066800" y="2667000"/>
            <a:ext cx="7162800" cy="3524250"/>
          </a:xfrm>
          <a:prstGeom prst="rect">
            <a:avLst/>
          </a:prstGeom>
          <a:noFill/>
          <a:ln w="9525">
            <a:noFill/>
            <a:miter lim="800000"/>
            <a:headEnd/>
            <a:tailEnd/>
          </a:ln>
        </p:spPr>
        <p:txBody>
          <a:bodyPr>
            <a:spAutoFit/>
          </a:bodyPr>
          <a:lstStyle/>
          <a:p>
            <a:pPr marL="514350" indent="-514350">
              <a:buFontTx/>
              <a:buAutoNum type="alphaUcPeriod"/>
              <a:defRPr/>
            </a:pPr>
            <a:r>
              <a:rPr lang="en-US" sz="2800" dirty="0">
                <a:solidFill>
                  <a:schemeClr val="bg1"/>
                </a:solidFill>
                <a:hlinkClick r:id="rId2" action="ppaction://hlinksldjump"/>
              </a:rPr>
              <a:t>Damage Computer, making it hard to turn it on.</a:t>
            </a:r>
          </a:p>
          <a:p>
            <a:pPr marL="514350" indent="-514350">
              <a:buFontTx/>
              <a:buAutoNum type="alphaUcPeriod"/>
              <a:defRPr/>
            </a:pPr>
            <a:r>
              <a:rPr lang="en-US" sz="2800" dirty="0">
                <a:solidFill>
                  <a:schemeClr val="bg1"/>
                </a:solidFill>
                <a:hlinkClick r:id="rId2" action="ppaction://hlinksldjump"/>
              </a:rPr>
              <a:t>Helps you hack into people’s accounts.</a:t>
            </a:r>
            <a:endParaRPr lang="en-US" sz="2800" dirty="0">
              <a:solidFill>
                <a:schemeClr val="bg1"/>
              </a:solidFill>
            </a:endParaRPr>
          </a:p>
          <a:p>
            <a:pPr marL="514350" indent="-514350">
              <a:buFontTx/>
              <a:buAutoNum type="alphaUcPeriod"/>
              <a:defRPr/>
            </a:pPr>
            <a:r>
              <a:rPr lang="en-US" sz="2800" dirty="0">
                <a:solidFill>
                  <a:schemeClr val="bg1"/>
                </a:solidFill>
                <a:hlinkClick r:id="rId3" action="ppaction://hlinksldjump"/>
              </a:rPr>
              <a:t>To watch what sites you go on to send advertisement.</a:t>
            </a:r>
            <a:endParaRPr lang="en-US" sz="2800" dirty="0">
              <a:solidFill>
                <a:schemeClr val="bg1"/>
              </a:solidFill>
            </a:endParaRPr>
          </a:p>
          <a:p>
            <a:pPr marL="514350" indent="-514350">
              <a:buFontTx/>
              <a:buAutoNum type="alphaUcPeriod"/>
              <a:defRPr/>
            </a:pPr>
            <a:r>
              <a:rPr lang="en-US" sz="2800" dirty="0">
                <a:solidFill>
                  <a:schemeClr val="bg1"/>
                </a:solidFill>
                <a:hlinkClick r:id="rId2" action="ppaction://hlinksldjump"/>
              </a:rPr>
              <a:t>Teaches you how to become a top spy!</a:t>
            </a:r>
            <a:endParaRPr lang="en-US" sz="2800" dirty="0">
              <a:solidFill>
                <a:schemeClr val="bg1"/>
              </a:solidFill>
            </a:endParaRPr>
          </a:p>
          <a:p>
            <a:pPr lvl="1">
              <a:defRPr/>
            </a:pPr>
            <a:endParaRPr lang="en-US" sz="2800" dirty="0"/>
          </a:p>
          <a:p>
            <a:pPr>
              <a:spcBef>
                <a:spcPct val="50000"/>
              </a:spcBef>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762000" y="381000"/>
            <a:ext cx="7772400" cy="1066800"/>
          </a:xfrm>
        </p:spPr>
        <p:txBody>
          <a:bodyPr>
            <a:normAutofit fontScale="90000"/>
          </a:bodyPr>
          <a:lstStyle/>
          <a:p>
            <a:pPr eaLnBrk="1" hangingPunct="1"/>
            <a:r>
              <a:rPr lang="en-US" dirty="0" smtClean="0">
                <a:solidFill>
                  <a:schemeClr val="bg1"/>
                </a:solidFill>
              </a:rPr>
              <a:t>Spyware and Viruses</a:t>
            </a:r>
            <a:r>
              <a:rPr lang="en-US" dirty="0" smtClean="0">
                <a:solidFill>
                  <a:schemeClr val="bg1"/>
                </a:solidFill>
              </a:rPr>
              <a:t> </a:t>
            </a:r>
            <a:r>
              <a:rPr lang="en-US" dirty="0" smtClean="0">
                <a:solidFill>
                  <a:schemeClr val="bg1"/>
                </a:solidFill>
              </a:rPr>
              <a:t>for 200 </a:t>
            </a:r>
            <a:br>
              <a:rPr lang="en-US" dirty="0" smtClean="0">
                <a:solidFill>
                  <a:schemeClr val="bg1"/>
                </a:solidFill>
              </a:rPr>
            </a:br>
            <a:endParaRPr lang="en-US" dirty="0" smtClean="0">
              <a:solidFill>
                <a:schemeClr val="bg1"/>
              </a:solidFill>
            </a:endParaRPr>
          </a:p>
        </p:txBody>
      </p:sp>
      <p:sp>
        <p:nvSpPr>
          <p:cNvPr id="10243" name="Rectangle 3"/>
          <p:cNvSpPr>
            <a:spLocks noGrp="1" noChangeArrowheads="1"/>
          </p:cNvSpPr>
          <p:nvPr>
            <p:ph type="subTitle" idx="1"/>
          </p:nvPr>
        </p:nvSpPr>
        <p:spPr>
          <a:xfrm>
            <a:off x="1371600" y="1828800"/>
            <a:ext cx="6400800" cy="1371600"/>
          </a:xfrm>
        </p:spPr>
        <p:txBody>
          <a:bodyPr/>
          <a:lstStyle/>
          <a:p>
            <a:pPr eaLnBrk="1" hangingPunct="1"/>
            <a:r>
              <a:rPr lang="en-US" smtClean="0">
                <a:solidFill>
                  <a:schemeClr val="bg1"/>
                </a:solidFill>
              </a:rPr>
              <a:t>What can spyware masquerade itself as? </a:t>
            </a:r>
          </a:p>
        </p:txBody>
      </p:sp>
      <p:sp>
        <p:nvSpPr>
          <p:cNvPr id="8196" name="Text Box 4"/>
          <p:cNvSpPr txBox="1">
            <a:spLocks noChangeArrowheads="1"/>
          </p:cNvSpPr>
          <p:nvPr/>
        </p:nvSpPr>
        <p:spPr bwMode="auto">
          <a:xfrm>
            <a:off x="1524000" y="3352800"/>
            <a:ext cx="6705600" cy="2662267"/>
          </a:xfrm>
          <a:prstGeom prst="rect">
            <a:avLst/>
          </a:prstGeom>
          <a:noFill/>
          <a:ln w="9525">
            <a:noFill/>
            <a:miter lim="800000"/>
            <a:headEnd/>
            <a:tailEnd/>
          </a:ln>
        </p:spPr>
        <p:txBody>
          <a:bodyPr>
            <a:spAutoFit/>
          </a:bodyPr>
          <a:lstStyle/>
          <a:p>
            <a:pPr marL="514350" indent="-514350">
              <a:buFontTx/>
              <a:buAutoNum type="alphaUcPeriod"/>
              <a:defRPr/>
            </a:pPr>
            <a:r>
              <a:rPr lang="en-US" sz="2800" dirty="0">
                <a:solidFill>
                  <a:schemeClr val="bg1"/>
                </a:solidFill>
                <a:hlinkClick r:id="rId2" action="ppaction://hlinksldjump"/>
              </a:rPr>
              <a:t>Pictures</a:t>
            </a:r>
            <a:endParaRPr lang="en-US" sz="2800" dirty="0">
              <a:solidFill>
                <a:schemeClr val="bg1"/>
              </a:solidFill>
              <a:hlinkClick r:id="rId3" action="ppaction://hlinksldjump"/>
            </a:endParaRPr>
          </a:p>
          <a:p>
            <a:pPr marL="514350" indent="-514350">
              <a:buFontTx/>
              <a:buAutoNum type="alphaUcPeriod"/>
              <a:defRPr/>
            </a:pPr>
            <a:r>
              <a:rPr lang="en-US" sz="2800" dirty="0">
                <a:solidFill>
                  <a:schemeClr val="bg1"/>
                </a:solidFill>
                <a:hlinkClick r:id="rId2" action="ppaction://hlinksldjump"/>
              </a:rPr>
              <a:t>Emails or Texts messages</a:t>
            </a:r>
            <a:endParaRPr lang="en-US" sz="2800" dirty="0">
              <a:solidFill>
                <a:schemeClr val="bg1"/>
              </a:solidFill>
            </a:endParaRPr>
          </a:p>
          <a:p>
            <a:pPr marL="514350" indent="-514350">
              <a:buFontTx/>
              <a:buAutoNum type="alphaUcPeriod"/>
              <a:defRPr/>
            </a:pPr>
            <a:r>
              <a:rPr lang="en-US" sz="2800" dirty="0">
                <a:solidFill>
                  <a:schemeClr val="bg1"/>
                </a:solidFill>
                <a:hlinkClick r:id="rId4" action="ppaction://hlinksldjump"/>
              </a:rPr>
              <a:t>Security warnings or pop-up windows</a:t>
            </a:r>
            <a:endParaRPr lang="en-US" sz="2800" dirty="0">
              <a:solidFill>
                <a:schemeClr val="bg1"/>
              </a:solidFill>
            </a:endParaRPr>
          </a:p>
          <a:p>
            <a:pPr marL="514350" indent="-514350">
              <a:buFontTx/>
              <a:buAutoNum type="alphaUcPeriod"/>
              <a:defRPr/>
            </a:pPr>
            <a:r>
              <a:rPr lang="en-US" sz="2800" dirty="0">
                <a:solidFill>
                  <a:schemeClr val="bg1"/>
                </a:solidFill>
                <a:hlinkClick r:id="rId2" action="ppaction://hlinksldjump"/>
              </a:rPr>
              <a:t>Advertisements or Facebook warnings</a:t>
            </a:r>
            <a:endParaRPr lang="en-US" sz="2800" dirty="0">
              <a:solidFill>
                <a:schemeClr val="bg1"/>
              </a:solidFill>
            </a:endParaRPr>
          </a:p>
          <a:p>
            <a:pPr>
              <a:defRPr/>
            </a:pPr>
            <a:endParaRPr lang="en-US" sz="2800" dirty="0"/>
          </a:p>
          <a:p>
            <a:pPr>
              <a:spcBef>
                <a:spcPct val="50000"/>
              </a:spcBef>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Game Addiction Information (cont’d)</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Game addiction has the potential to affect everyone. However, males between the ages of 18 and 30 are the most vulnerable. This is because they are more exposed to games than the rest of the population.</a:t>
            </a:r>
          </a:p>
          <a:p>
            <a:r>
              <a:rPr lang="en-US" dirty="0" smtClean="0">
                <a:solidFill>
                  <a:schemeClr val="bg1"/>
                </a:solidFill>
              </a:rPr>
              <a:t>One cannot calculate the ASV of an </a:t>
            </a:r>
            <a:r>
              <a:rPr lang="en-US" dirty="0" err="1" smtClean="0">
                <a:solidFill>
                  <a:schemeClr val="bg1"/>
                </a:solidFill>
              </a:rPr>
              <a:t>unladen</a:t>
            </a:r>
            <a:r>
              <a:rPr lang="en-US" dirty="0" smtClean="0">
                <a:solidFill>
                  <a:schemeClr val="bg1"/>
                </a:solidFill>
              </a:rPr>
              <a:t> swallow without first determining whether it is an African or a European swallow. </a:t>
            </a:r>
            <a:endParaRPr lang="en-US" dirty="0" smtClean="0">
              <a:solidFill>
                <a:schemeClr val="bg1"/>
              </a:solidFill>
            </a:endParaRP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solidFill>
                  <a:schemeClr val="bg1"/>
                </a:solidFill>
              </a:rPr>
              <a:t>Spyware and Viruses</a:t>
            </a:r>
            <a:r>
              <a:rPr lang="en-US" dirty="0" smtClean="0">
                <a:solidFill>
                  <a:schemeClr val="bg1"/>
                </a:solidFill>
              </a:rPr>
              <a:t> </a:t>
            </a:r>
            <a:r>
              <a:rPr lang="en-US" dirty="0" smtClean="0">
                <a:solidFill>
                  <a:schemeClr val="bg1"/>
                </a:solidFill>
              </a:rPr>
              <a:t>for 300</a:t>
            </a:r>
          </a:p>
        </p:txBody>
      </p:sp>
      <p:sp>
        <p:nvSpPr>
          <p:cNvPr id="9219" name="Content Placeholder 2"/>
          <p:cNvSpPr>
            <a:spLocks noGrp="1"/>
          </p:cNvSpPr>
          <p:nvPr>
            <p:ph idx="1"/>
          </p:nvPr>
        </p:nvSpPr>
        <p:spPr/>
        <p:txBody>
          <a:bodyPr/>
          <a:lstStyle/>
          <a:p>
            <a:pPr algn="just">
              <a:buFontTx/>
              <a:buNone/>
              <a:defRPr/>
            </a:pPr>
            <a:r>
              <a:rPr lang="en-US" dirty="0" smtClean="0">
                <a:solidFill>
                  <a:schemeClr val="bg1"/>
                </a:solidFill>
              </a:rPr>
              <a:t>            Spyware hogs up ?</a:t>
            </a:r>
          </a:p>
          <a:p>
            <a:pPr marL="514350" indent="-514350">
              <a:buFontTx/>
              <a:buAutoNum type="alphaUcPeriod"/>
              <a:defRPr/>
            </a:pPr>
            <a:r>
              <a:rPr lang="en-US" dirty="0" smtClean="0">
                <a:solidFill>
                  <a:schemeClr val="bg1"/>
                </a:solidFill>
                <a:hlinkClick r:id="rId2" action="ppaction://hlinksldjump"/>
              </a:rPr>
              <a:t>RAM</a:t>
            </a:r>
            <a:endParaRPr lang="en-US" dirty="0" smtClean="0">
              <a:solidFill>
                <a:schemeClr val="bg1"/>
              </a:solidFill>
            </a:endParaRPr>
          </a:p>
          <a:p>
            <a:pPr marL="514350" indent="-514350">
              <a:buFontTx/>
              <a:buAutoNum type="alphaUcPeriod"/>
              <a:defRPr/>
            </a:pPr>
            <a:r>
              <a:rPr lang="en-US" dirty="0" smtClean="0">
                <a:solidFill>
                  <a:schemeClr val="bg1"/>
                </a:solidFill>
                <a:hlinkClick r:id="rId3" action="ppaction://hlinksldjump"/>
              </a:rPr>
              <a:t>Monitor</a:t>
            </a:r>
          </a:p>
          <a:p>
            <a:pPr marL="514350" indent="-514350">
              <a:buFontTx/>
              <a:buAutoNum type="alphaUcPeriod"/>
              <a:defRPr/>
            </a:pPr>
            <a:r>
              <a:rPr lang="en-US" dirty="0" smtClean="0">
                <a:solidFill>
                  <a:schemeClr val="bg1"/>
                </a:solidFill>
                <a:hlinkClick r:id="rId3" action="ppaction://hlinksldjump"/>
              </a:rPr>
              <a:t>Spyware Scanner</a:t>
            </a:r>
          </a:p>
          <a:p>
            <a:pPr marL="514350" indent="-514350">
              <a:buFontTx/>
              <a:buAutoNum type="alphaUcPeriod"/>
              <a:defRPr/>
            </a:pPr>
            <a:r>
              <a:rPr lang="en-US" dirty="0" smtClean="0">
                <a:solidFill>
                  <a:schemeClr val="bg1"/>
                </a:solidFill>
                <a:hlinkClick r:id="rId3" action="ppaction://hlinksldjump"/>
              </a:rPr>
              <a:t>Internet Memory</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bg1"/>
                </a:solidFill>
              </a:rPr>
              <a:t>Spyware and Viruses</a:t>
            </a:r>
            <a:r>
              <a:rPr lang="en-US" dirty="0" smtClean="0">
                <a:solidFill>
                  <a:schemeClr val="bg1"/>
                </a:solidFill>
              </a:rPr>
              <a:t> </a:t>
            </a:r>
            <a:r>
              <a:rPr lang="en-US" dirty="0" smtClean="0">
                <a:solidFill>
                  <a:schemeClr val="bg1"/>
                </a:solidFill>
              </a:rPr>
              <a:t>for 400</a:t>
            </a:r>
          </a:p>
        </p:txBody>
      </p:sp>
      <p:sp>
        <p:nvSpPr>
          <p:cNvPr id="12291" name="Content Placeholder 2"/>
          <p:cNvSpPr>
            <a:spLocks noGrp="1"/>
          </p:cNvSpPr>
          <p:nvPr>
            <p:ph idx="1"/>
          </p:nvPr>
        </p:nvSpPr>
        <p:spPr/>
        <p:txBody>
          <a:bodyPr/>
          <a:lstStyle/>
          <a:p>
            <a:pPr algn="ctr">
              <a:buFontTx/>
              <a:buNone/>
              <a:defRPr/>
            </a:pPr>
            <a:r>
              <a:rPr lang="en-US" dirty="0" smtClean="0">
                <a:solidFill>
                  <a:schemeClr val="bg1"/>
                </a:solidFill>
              </a:rPr>
              <a:t>What can prevent Spyware?</a:t>
            </a:r>
          </a:p>
          <a:p>
            <a:pPr marL="514350" indent="-514350">
              <a:buFontTx/>
              <a:buAutoNum type="alphaUcPeriod"/>
              <a:defRPr/>
            </a:pPr>
            <a:r>
              <a:rPr lang="en-US" dirty="0" smtClean="0">
                <a:solidFill>
                  <a:schemeClr val="bg1"/>
                </a:solidFill>
                <a:hlinkClick r:id="rId2" action="ppaction://hlinksldjump"/>
              </a:rPr>
              <a:t>Report it to the police and get a restraining order.</a:t>
            </a:r>
          </a:p>
          <a:p>
            <a:pPr marL="514350" indent="-514350">
              <a:buFontTx/>
              <a:buAutoNum type="alphaUcPeriod"/>
              <a:defRPr/>
            </a:pPr>
            <a:r>
              <a:rPr lang="en-US" dirty="0" smtClean="0">
                <a:solidFill>
                  <a:schemeClr val="bg1"/>
                </a:solidFill>
                <a:hlinkClick r:id="rId2" action="ppaction://hlinksldjump"/>
              </a:rPr>
              <a:t>Unplugging the computer for 10 minutes.</a:t>
            </a:r>
            <a:endParaRPr lang="en-US" dirty="0" smtClean="0">
              <a:solidFill>
                <a:schemeClr val="bg1"/>
              </a:solidFill>
            </a:endParaRPr>
          </a:p>
          <a:p>
            <a:pPr marL="514350" indent="-514350">
              <a:buFontTx/>
              <a:buAutoNum type="alphaUcPeriod"/>
              <a:defRPr/>
            </a:pPr>
            <a:r>
              <a:rPr lang="en-US" dirty="0" smtClean="0">
                <a:solidFill>
                  <a:schemeClr val="bg1"/>
                </a:solidFill>
                <a:hlinkClick r:id="rId3" action="ppaction://hlinksldjump"/>
              </a:rPr>
              <a:t>Spyware Scanner</a:t>
            </a:r>
            <a:endParaRPr lang="en-US" dirty="0" smtClean="0">
              <a:solidFill>
                <a:schemeClr val="bg1"/>
              </a:solidFill>
            </a:endParaRPr>
          </a:p>
          <a:p>
            <a:pPr marL="514350" indent="-514350">
              <a:buFontTx/>
              <a:buAutoNum type="alphaUcPeriod"/>
              <a:defRPr/>
            </a:pPr>
            <a:r>
              <a:rPr lang="en-US" dirty="0" smtClean="0">
                <a:solidFill>
                  <a:schemeClr val="bg1"/>
                </a:solidFill>
                <a:hlinkClick r:id="rId2" action="ppaction://hlinksldjump"/>
              </a:rPr>
              <a:t>Spyware Terminator </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solidFill>
                  <a:schemeClr val="bg1"/>
                </a:solidFill>
              </a:rPr>
              <a:t>Spyware and Viruses</a:t>
            </a:r>
            <a:r>
              <a:rPr lang="en-US" dirty="0" smtClean="0">
                <a:solidFill>
                  <a:schemeClr val="bg1"/>
                </a:solidFill>
              </a:rPr>
              <a:t> </a:t>
            </a:r>
            <a:r>
              <a:rPr lang="en-US" dirty="0" smtClean="0">
                <a:solidFill>
                  <a:schemeClr val="bg1"/>
                </a:solidFill>
              </a:rPr>
              <a:t>for 500</a:t>
            </a:r>
          </a:p>
        </p:txBody>
      </p:sp>
      <p:sp>
        <p:nvSpPr>
          <p:cNvPr id="13315" name="Content Placeholder 2"/>
          <p:cNvSpPr>
            <a:spLocks noGrp="1"/>
          </p:cNvSpPr>
          <p:nvPr>
            <p:ph idx="1"/>
          </p:nvPr>
        </p:nvSpPr>
        <p:spPr/>
        <p:txBody>
          <a:bodyPr>
            <a:normAutofit lnSpcReduction="10000"/>
          </a:bodyPr>
          <a:lstStyle/>
          <a:p>
            <a:pPr algn="ctr">
              <a:buFontTx/>
              <a:buNone/>
              <a:defRPr/>
            </a:pPr>
            <a:r>
              <a:rPr lang="en-US" dirty="0" smtClean="0">
                <a:solidFill>
                  <a:schemeClr val="bg1"/>
                </a:solidFill>
              </a:rPr>
              <a:t>What’s the difference between spyware and a virus ?</a:t>
            </a:r>
          </a:p>
          <a:p>
            <a:pPr marL="514350" indent="-514350">
              <a:buFontTx/>
              <a:buAutoNum type="alphaUcPeriod"/>
              <a:defRPr/>
            </a:pPr>
            <a:r>
              <a:rPr lang="en-US" dirty="0" smtClean="0">
                <a:solidFill>
                  <a:schemeClr val="bg1"/>
                </a:solidFill>
                <a:hlinkClick r:id="rId2" action="ppaction://hlinksldjump"/>
              </a:rPr>
              <a:t>There are no differences they are the same thing.</a:t>
            </a:r>
          </a:p>
          <a:p>
            <a:pPr marL="514350" indent="-514350">
              <a:buFontTx/>
              <a:buAutoNum type="alphaUcPeriod"/>
              <a:defRPr/>
            </a:pPr>
            <a:r>
              <a:rPr lang="en-US" dirty="0" smtClean="0">
                <a:solidFill>
                  <a:schemeClr val="bg1"/>
                </a:solidFill>
                <a:hlinkClick r:id="rId2" action="ppaction://hlinksldjump"/>
              </a:rPr>
              <a:t>Spyware does much more damage.</a:t>
            </a:r>
            <a:endParaRPr lang="en-US" dirty="0" smtClean="0">
              <a:solidFill>
                <a:schemeClr val="bg1"/>
              </a:solidFill>
            </a:endParaRPr>
          </a:p>
          <a:p>
            <a:pPr marL="514350" indent="-514350">
              <a:buFontTx/>
              <a:buAutoNum type="alphaUcPeriod"/>
              <a:defRPr/>
            </a:pPr>
            <a:r>
              <a:rPr lang="en-US" dirty="0" smtClean="0">
                <a:solidFill>
                  <a:schemeClr val="bg1"/>
                </a:solidFill>
                <a:hlinkClick r:id="rId3" action="ppaction://hlinksldjump"/>
              </a:rPr>
              <a:t>Virus damage the whole computer, but spyware just slows it down</a:t>
            </a:r>
            <a:endParaRPr lang="en-US" dirty="0" smtClean="0">
              <a:solidFill>
                <a:schemeClr val="bg1"/>
              </a:solidFill>
            </a:endParaRPr>
          </a:p>
          <a:p>
            <a:pPr marL="514350" indent="-514350">
              <a:buFontTx/>
              <a:buAutoNum type="alphaUcPeriod"/>
              <a:defRPr/>
            </a:pPr>
            <a:r>
              <a:rPr lang="en-US" dirty="0" smtClean="0">
                <a:solidFill>
                  <a:schemeClr val="bg1"/>
                </a:solidFill>
                <a:hlinkClick r:id="rId2" action="ppaction://hlinksldjump"/>
              </a:rPr>
              <a:t>Spyware slows computer down, but virus attacks the motherboard and monitor</a:t>
            </a:r>
            <a:r>
              <a:rPr lang="en-US" dirty="0" smtClean="0">
                <a:solidFill>
                  <a:schemeClr val="bg1"/>
                </a:solidFill>
                <a:hlinkClick r:id="rId4" action="ppaction://hlinksldjump"/>
              </a:rPr>
              <a:t>.</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1112838"/>
          </a:xfrm>
        </p:spPr>
        <p:txBody>
          <a:bodyPr/>
          <a:lstStyle/>
          <a:p>
            <a:r>
              <a:rPr lang="en-US" dirty="0" smtClean="0">
                <a:solidFill>
                  <a:schemeClr val="bg1"/>
                </a:solidFill>
              </a:rPr>
              <a:t>Correct </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hlinkClick r:id="rId2" action="ppaction://hlinksldjump"/>
              </a:rPr>
              <a:t>Congratulations</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hlinkClick r:id="rId2" action="ppaction://hlinksldjump"/>
              </a:rPr>
              <a:t>Too Bad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hlinkClick r:id="rId2" action="ppaction://hlinksldjump"/>
              </a:rPr>
              <a:t>Too Bad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hlinkClick r:id="rId2" action="ppaction://hlinksldjump"/>
              </a:rPr>
              <a:t>Too Bad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hlinkClick r:id="rId2" action="ppaction://hlinksldjump"/>
              </a:rPr>
              <a:t>Too Bad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solidFill>
                  <a:schemeClr val="bg1"/>
                </a:solidFill>
              </a:rPr>
              <a:t>Back to </a:t>
            </a:r>
            <a:r>
              <a:rPr lang="en-US" dirty="0" smtClean="0">
                <a:solidFill>
                  <a:schemeClr val="bg1"/>
                </a:solidFill>
                <a:hlinkClick r:id="rId2" action="ppaction://hlinksldjump"/>
              </a:rPr>
              <a:t>home</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You Were Right!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Back to </a:t>
            </a:r>
            <a:r>
              <a:rPr lang="en-US" dirty="0" smtClean="0">
                <a:solidFill>
                  <a:schemeClr val="bg1"/>
                </a:solidFill>
                <a:hlinkClick r:id="rId2" action="ppaction://hlinksldjump"/>
              </a:rPr>
              <a:t>home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Input Devices </a:t>
            </a:r>
            <a:endParaRPr lang="en-US"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1"/>
                </a:solidFill>
              </a:rPr>
              <a:t>An input device is any device is any thing that that you have plug into the computer and it puts information into the computer.</a:t>
            </a:r>
          </a:p>
          <a:p>
            <a:r>
              <a:rPr lang="en-US" dirty="0" smtClean="0">
                <a:solidFill>
                  <a:schemeClr val="bg1"/>
                </a:solidFill>
              </a:rPr>
              <a:t>Examples:</a:t>
            </a:r>
          </a:p>
          <a:p>
            <a:pPr>
              <a:buNone/>
            </a:pPr>
            <a:r>
              <a:rPr lang="en-US" dirty="0">
                <a:solidFill>
                  <a:schemeClr val="bg1"/>
                </a:solidFill>
              </a:rPr>
              <a:t>	</a:t>
            </a:r>
            <a:r>
              <a:rPr lang="en-US" dirty="0" smtClean="0">
                <a:solidFill>
                  <a:schemeClr val="bg1"/>
                </a:solidFill>
              </a:rPr>
              <a:t>keyboard </a:t>
            </a:r>
          </a:p>
          <a:p>
            <a:pPr>
              <a:buNone/>
            </a:pPr>
            <a:r>
              <a:rPr lang="en-US" dirty="0">
                <a:solidFill>
                  <a:schemeClr val="bg1"/>
                </a:solidFill>
              </a:rPr>
              <a:t>	</a:t>
            </a:r>
            <a:r>
              <a:rPr lang="en-US" dirty="0" smtClean="0">
                <a:solidFill>
                  <a:schemeClr val="bg1"/>
                </a:solidFill>
              </a:rPr>
              <a:t>Mouse </a:t>
            </a:r>
          </a:p>
          <a:p>
            <a:pPr>
              <a:buNone/>
            </a:pPr>
            <a:r>
              <a:rPr lang="en-US" dirty="0">
                <a:solidFill>
                  <a:schemeClr val="bg1"/>
                </a:solidFill>
              </a:rPr>
              <a:t>	</a:t>
            </a:r>
            <a:r>
              <a:rPr lang="en-US" dirty="0" smtClean="0">
                <a:solidFill>
                  <a:schemeClr val="bg1"/>
                </a:solidFill>
              </a:rPr>
              <a:t>Microphone </a:t>
            </a:r>
          </a:p>
          <a:p>
            <a:pPr>
              <a:buNone/>
            </a:pPr>
            <a:r>
              <a:rPr lang="en-US" dirty="0">
                <a:solidFill>
                  <a:schemeClr val="bg1"/>
                </a:solidFill>
              </a:rPr>
              <a:t>	</a:t>
            </a:r>
            <a:r>
              <a:rPr lang="en-US" dirty="0" smtClean="0">
                <a:solidFill>
                  <a:schemeClr val="bg1"/>
                </a:solidFill>
              </a:rPr>
              <a:t>Joystick </a:t>
            </a:r>
            <a:endParaRPr lang="en-US" dirty="0" smtClean="0">
              <a:solidFill>
                <a:schemeClr val="bg1"/>
              </a:solidFill>
            </a:endParaRPr>
          </a:p>
          <a:p>
            <a:pPr>
              <a:buNone/>
            </a:pPr>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pPr>
              <a:buNone/>
            </a:pP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To correct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To correct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To correct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To correct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To correct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solidFill>
                  <a:schemeClr val="bg1"/>
                </a:solidFill>
              </a:rPr>
              <a:t>To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WRONG!</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solidFill>
                  <a:schemeClr val="bg1"/>
                </a:solidFill>
              </a:rPr>
              <a:t>To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WRONG!</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solidFill>
                  <a:schemeClr val="bg1"/>
                </a:solidFill>
              </a:rPr>
              <a:t>To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WRONG!</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solidFill>
                  <a:schemeClr val="bg1"/>
                </a:solidFill>
              </a:rPr>
              <a:t>To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WRONG!</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solidFill>
                  <a:schemeClr val="bg1"/>
                </a:solidFill>
              </a:rPr>
              <a:t>To </a:t>
            </a:r>
            <a:r>
              <a:rPr lang="en-US" dirty="0" smtClean="0">
                <a:solidFill>
                  <a:schemeClr val="bg1"/>
                </a:solidFill>
                <a:hlinkClick r:id="rId2" action="ppaction://hlinksldjump"/>
              </a:rPr>
              <a:t>information</a:t>
            </a:r>
            <a:r>
              <a:rPr lang="en-US" dirty="0" smtClean="0">
                <a:solidFill>
                  <a:schemeClr val="bg1"/>
                </a:solidFill>
              </a:rPr>
              <a:t>.</a:t>
            </a:r>
            <a:endParaRPr lang="en-US" dirty="0">
              <a:solidFill>
                <a:schemeClr val="bg1"/>
              </a:solidFill>
            </a:endParaRPr>
          </a:p>
        </p:txBody>
      </p:sp>
      <p:sp>
        <p:nvSpPr>
          <p:cNvPr id="2" name="Title 1"/>
          <p:cNvSpPr>
            <a:spLocks noGrp="1"/>
          </p:cNvSpPr>
          <p:nvPr>
            <p:ph type="title"/>
          </p:nvPr>
        </p:nvSpPr>
        <p:spPr/>
        <p:txBody>
          <a:bodyPr/>
          <a:lstStyle/>
          <a:p>
            <a:r>
              <a:rPr lang="en-US" dirty="0" smtClean="0">
                <a:solidFill>
                  <a:schemeClr val="bg1"/>
                </a:solidFill>
              </a:rPr>
              <a:t>WRONG!</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Output Devices </a:t>
            </a:r>
            <a:endParaRPr lang="en-US"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1"/>
                </a:solidFill>
              </a:rPr>
              <a:t>Output devices are all the devices that bring information out of the computer. </a:t>
            </a:r>
          </a:p>
          <a:p>
            <a:r>
              <a:rPr lang="en-US" dirty="0" smtClean="0">
                <a:solidFill>
                  <a:schemeClr val="bg1"/>
                </a:solidFill>
              </a:rPr>
              <a:t>Examples: </a:t>
            </a:r>
          </a:p>
          <a:p>
            <a:pPr>
              <a:buNone/>
            </a:pPr>
            <a:r>
              <a:rPr lang="en-US" dirty="0">
                <a:solidFill>
                  <a:schemeClr val="bg1"/>
                </a:solidFill>
              </a:rPr>
              <a:t>	</a:t>
            </a:r>
            <a:r>
              <a:rPr lang="en-US" dirty="0" smtClean="0">
                <a:solidFill>
                  <a:schemeClr val="bg1"/>
                </a:solidFill>
              </a:rPr>
              <a:t>Monitor </a:t>
            </a:r>
          </a:p>
          <a:p>
            <a:pPr>
              <a:buNone/>
            </a:pPr>
            <a:r>
              <a:rPr lang="en-US" dirty="0">
                <a:solidFill>
                  <a:schemeClr val="bg1"/>
                </a:solidFill>
              </a:rPr>
              <a:t>	</a:t>
            </a:r>
            <a:r>
              <a:rPr lang="en-US" dirty="0" smtClean="0">
                <a:solidFill>
                  <a:schemeClr val="bg1"/>
                </a:solidFill>
              </a:rPr>
              <a:t>Printer </a:t>
            </a:r>
          </a:p>
          <a:p>
            <a:pPr>
              <a:buNone/>
            </a:pPr>
            <a:r>
              <a:rPr lang="en-US" dirty="0">
                <a:solidFill>
                  <a:schemeClr val="bg1"/>
                </a:solidFill>
              </a:rPr>
              <a:t>	</a:t>
            </a:r>
            <a:r>
              <a:rPr lang="en-US" dirty="0" smtClean="0">
                <a:solidFill>
                  <a:schemeClr val="bg1"/>
                </a:solidFill>
              </a:rPr>
              <a:t>Speakers </a:t>
            </a:r>
            <a:endParaRPr lang="en-US" dirty="0" smtClean="0">
              <a:solidFill>
                <a:schemeClr val="bg1"/>
              </a:solidFill>
            </a:endParaRPr>
          </a:p>
          <a:p>
            <a:pPr>
              <a:buNone/>
            </a:pPr>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pPr>
              <a:buNone/>
            </a:pPr>
            <a:endParaRPr lang="en-US" dirty="0" smtClean="0">
              <a:solidFill>
                <a:schemeClr val="bg1"/>
              </a:solidFill>
            </a:endParaRPr>
          </a:p>
          <a:p>
            <a:pPr>
              <a:buNone/>
            </a:pPr>
            <a:r>
              <a:rPr lang="en-US" dirty="0">
                <a:solidFill>
                  <a:schemeClr val="bg1"/>
                </a:solidFill>
              </a:rPr>
              <a:t>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CORRECT!!!!!</a:t>
            </a:r>
            <a:endParaRPr lang="en-US" dirty="0">
              <a:solidFill>
                <a:schemeClr val="bg1"/>
              </a:solidFill>
            </a:endParaRPr>
          </a:p>
        </p:txBody>
      </p:sp>
      <p:sp>
        <p:nvSpPr>
          <p:cNvPr id="3" name="TextBox 2"/>
          <p:cNvSpPr txBox="1"/>
          <p:nvPr/>
        </p:nvSpPr>
        <p:spPr>
          <a:xfrm>
            <a:off x="838200" y="1676400"/>
            <a:ext cx="3200400" cy="369332"/>
          </a:xfrm>
          <a:prstGeom prst="rect">
            <a:avLst/>
          </a:prstGeom>
          <a:noFill/>
        </p:spPr>
        <p:txBody>
          <a:bodyPr wrap="square" rtlCol="0">
            <a:spAutoFit/>
          </a:bodyPr>
          <a:lstStyle/>
          <a:p>
            <a:r>
              <a:rPr lang="en-US" dirty="0" smtClean="0">
                <a:solidFill>
                  <a:schemeClr val="bg1"/>
                </a:solidFill>
              </a:rPr>
              <a:t>Back to </a:t>
            </a:r>
            <a:r>
              <a:rPr lang="en-US" dirty="0" smtClean="0">
                <a:solidFill>
                  <a:schemeClr val="bg1"/>
                </a:solidFill>
                <a:hlinkClick r:id="rId2" action="ppaction://hlinksldjump"/>
              </a:rPr>
              <a:t>home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SORRY!!!!</a:t>
            </a:r>
            <a:endParaRPr lang="en-US" dirty="0">
              <a:solidFill>
                <a:schemeClr val="bg1"/>
              </a:solidFill>
            </a:endParaRPr>
          </a:p>
        </p:txBody>
      </p:sp>
      <p:sp>
        <p:nvSpPr>
          <p:cNvPr id="3" name="TextBox 2"/>
          <p:cNvSpPr txBox="1"/>
          <p:nvPr/>
        </p:nvSpPr>
        <p:spPr>
          <a:xfrm>
            <a:off x="685800" y="1828800"/>
            <a:ext cx="3733800" cy="369332"/>
          </a:xfrm>
          <a:prstGeom prst="rect">
            <a:avLst/>
          </a:prstGeom>
          <a:noFill/>
        </p:spPr>
        <p:txBody>
          <a:bodyPr wrap="square" rtlCol="0">
            <a:spAutoFit/>
          </a:bodyPr>
          <a:lstStyle/>
          <a:p>
            <a:r>
              <a:rPr lang="en-US" dirty="0" smtClean="0">
                <a:solidFill>
                  <a:schemeClr val="bg1"/>
                </a:solidFill>
                <a:hlinkClick r:id="rId2" action="ppaction://hlinksldjump"/>
              </a:rPr>
              <a:t>Information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SORRY!!!!</a:t>
            </a:r>
            <a:endParaRPr lang="en-US" dirty="0">
              <a:solidFill>
                <a:schemeClr val="bg1"/>
              </a:solidFill>
            </a:endParaRPr>
          </a:p>
        </p:txBody>
      </p:sp>
      <p:sp>
        <p:nvSpPr>
          <p:cNvPr id="3" name="TextBox 2"/>
          <p:cNvSpPr txBox="1"/>
          <p:nvPr/>
        </p:nvSpPr>
        <p:spPr>
          <a:xfrm>
            <a:off x="914400" y="1752600"/>
            <a:ext cx="3429000" cy="369332"/>
          </a:xfrm>
          <a:prstGeom prst="rect">
            <a:avLst/>
          </a:prstGeom>
          <a:noFill/>
        </p:spPr>
        <p:txBody>
          <a:bodyPr wrap="square" rtlCol="0">
            <a:spAutoFit/>
          </a:bodyPr>
          <a:lstStyle/>
          <a:p>
            <a:r>
              <a:rPr lang="en-US" dirty="0" smtClean="0">
                <a:solidFill>
                  <a:schemeClr val="bg1"/>
                </a:solidFill>
                <a:hlinkClick r:id="rId2" action="ppaction://hlinksldjump"/>
              </a:rPr>
              <a:t>Information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SORRY!!!!</a:t>
            </a:r>
            <a:endParaRPr lang="en-US" dirty="0">
              <a:solidFill>
                <a:schemeClr val="bg1"/>
              </a:solidFill>
            </a:endParaRPr>
          </a:p>
        </p:txBody>
      </p:sp>
      <p:sp>
        <p:nvSpPr>
          <p:cNvPr id="3" name="TextBox 2"/>
          <p:cNvSpPr txBox="1"/>
          <p:nvPr/>
        </p:nvSpPr>
        <p:spPr>
          <a:xfrm>
            <a:off x="762000" y="1676400"/>
            <a:ext cx="3200400" cy="369332"/>
          </a:xfrm>
          <a:prstGeom prst="rect">
            <a:avLst/>
          </a:prstGeom>
          <a:noFill/>
        </p:spPr>
        <p:txBody>
          <a:bodyPr wrap="square" rtlCol="0">
            <a:spAutoFit/>
          </a:bodyPr>
          <a:lstStyle/>
          <a:p>
            <a:r>
              <a:rPr lang="en-US" dirty="0" smtClean="0">
                <a:solidFill>
                  <a:schemeClr val="bg1"/>
                </a:solidFill>
                <a:hlinkClick r:id="rId2" action="ppaction://hlinksldjump"/>
              </a:rPr>
              <a:t>Information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SORRY!!!!</a:t>
            </a:r>
            <a:endParaRPr lang="en-US" dirty="0">
              <a:solidFill>
                <a:schemeClr val="bg1"/>
              </a:solidFill>
            </a:endParaRPr>
          </a:p>
        </p:txBody>
      </p:sp>
      <p:sp>
        <p:nvSpPr>
          <p:cNvPr id="3" name="TextBox 2"/>
          <p:cNvSpPr txBox="1"/>
          <p:nvPr/>
        </p:nvSpPr>
        <p:spPr>
          <a:xfrm>
            <a:off x="1066800" y="2133600"/>
            <a:ext cx="3733800" cy="369332"/>
          </a:xfrm>
          <a:prstGeom prst="rect">
            <a:avLst/>
          </a:prstGeom>
          <a:noFill/>
        </p:spPr>
        <p:txBody>
          <a:bodyPr wrap="square" rtlCol="0">
            <a:spAutoFit/>
          </a:bodyPr>
          <a:lstStyle/>
          <a:p>
            <a:r>
              <a:rPr lang="en-US" dirty="0" smtClean="0">
                <a:solidFill>
                  <a:schemeClr val="bg1"/>
                </a:solidFill>
                <a:hlinkClick r:id="rId2" action="ppaction://hlinksldjump"/>
              </a:rPr>
              <a:t>Information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SORRY!!!!</a:t>
            </a:r>
            <a:endParaRPr lang="en-US" dirty="0">
              <a:solidFill>
                <a:schemeClr val="bg1"/>
              </a:solidFill>
            </a:endParaRPr>
          </a:p>
        </p:txBody>
      </p:sp>
      <p:sp>
        <p:nvSpPr>
          <p:cNvPr id="3" name="TextBox 2"/>
          <p:cNvSpPr txBox="1"/>
          <p:nvPr/>
        </p:nvSpPr>
        <p:spPr>
          <a:xfrm>
            <a:off x="838200" y="1600200"/>
            <a:ext cx="3657600" cy="369332"/>
          </a:xfrm>
          <a:prstGeom prst="rect">
            <a:avLst/>
          </a:prstGeom>
          <a:noFill/>
        </p:spPr>
        <p:txBody>
          <a:bodyPr wrap="square" rtlCol="0">
            <a:spAutoFit/>
          </a:bodyPr>
          <a:lstStyle/>
          <a:p>
            <a:r>
              <a:rPr lang="en-US" dirty="0" smtClean="0">
                <a:solidFill>
                  <a:schemeClr val="bg1"/>
                </a:solidFill>
                <a:hlinkClick r:id="rId2" action="ppaction://hlinksldjump"/>
              </a:rPr>
              <a:t>Information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a:xfrm>
            <a:off x="457200" y="533400"/>
            <a:ext cx="8229600" cy="3078163"/>
          </a:xfrm>
        </p:spPr>
        <p:txBody>
          <a:bodyPr>
            <a:normAutofit fontScale="90000"/>
          </a:bodyPr>
          <a:lstStyle/>
          <a:p>
            <a:r>
              <a:rPr lang="en-US" sz="8000" dirty="0" smtClean="0">
                <a:solidFill>
                  <a:schemeClr val="bg1"/>
                </a:solidFill>
              </a:rPr>
              <a:t>CORRECT</a:t>
            </a:r>
            <a:br>
              <a:rPr lang="en-US" sz="8000" dirty="0" smtClean="0">
                <a:solidFill>
                  <a:schemeClr val="bg1"/>
                </a:solidFill>
              </a:rPr>
            </a:br>
            <a:r>
              <a:rPr lang="en-US" sz="8000" dirty="0" smtClean="0">
                <a:solidFill>
                  <a:schemeClr val="bg1"/>
                </a:solidFill>
                <a:hlinkClick r:id="rId2" action="ppaction://hlinksldjump"/>
              </a:rPr>
              <a:t>^__^</a:t>
            </a:r>
            <a:r>
              <a:rPr lang="en-US" sz="8000" dirty="0" smtClean="0">
                <a:solidFill>
                  <a:schemeClr val="bg1"/>
                </a:solidFill>
              </a:rPr>
              <a:t> </a:t>
            </a:r>
            <a:r>
              <a:rPr lang="en-US" dirty="0" smtClean="0">
                <a:solidFill>
                  <a:schemeClr val="bg1"/>
                </a:solidFill>
              </a:rPr>
              <a:t/>
            </a:r>
            <a:br>
              <a:rPr lang="en-US" dirty="0" smtClean="0">
                <a:solidFill>
                  <a:schemeClr val="bg1"/>
                </a:solidFill>
              </a:rPr>
            </a:br>
            <a:endParaRPr lang="en-US" dirty="0" smtClean="0">
              <a:solidFill>
                <a:schemeClr val="bg1"/>
              </a:solidFill>
            </a:endParaRPr>
          </a:p>
        </p:txBody>
      </p:sp>
      <p:sp>
        <p:nvSpPr>
          <p:cNvPr id="9219" name="Content Placeholder 3"/>
          <p:cNvSpPr>
            <a:spLocks noGrp="1"/>
          </p:cNvSpPr>
          <p:nvPr>
            <p:ph idx="1"/>
          </p:nvPr>
        </p:nvSpPr>
        <p:spPr>
          <a:xfrm>
            <a:off x="2057400" y="4038600"/>
            <a:ext cx="6629400" cy="2087563"/>
          </a:xfrm>
        </p:spPr>
        <p:txBody>
          <a:bodyPr/>
          <a:lstStyle/>
          <a:p>
            <a:pPr>
              <a:buFontTx/>
              <a:buNone/>
            </a:pPr>
            <a:endParaRPr 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676400"/>
            <a:ext cx="8229600" cy="2133600"/>
          </a:xfrm>
        </p:spPr>
        <p:txBody>
          <a:bodyPr>
            <a:normAutofit fontScale="90000"/>
          </a:bodyPr>
          <a:lstStyle/>
          <a:p>
            <a:r>
              <a:rPr lang="en-US" sz="7200" dirty="0" smtClean="0">
                <a:solidFill>
                  <a:schemeClr val="bg1"/>
                </a:solidFill>
              </a:rPr>
              <a:t>INCORRECT</a:t>
            </a:r>
            <a:br>
              <a:rPr lang="en-US" sz="7200" dirty="0" smtClean="0">
                <a:solidFill>
                  <a:schemeClr val="bg1"/>
                </a:solidFill>
              </a:rPr>
            </a:br>
            <a:r>
              <a:rPr lang="en-US" sz="7200" dirty="0" smtClean="0">
                <a:solidFill>
                  <a:schemeClr val="bg1"/>
                </a:solidFill>
                <a:hlinkClick r:id="rId2" action="ppaction://hlinksldjump"/>
              </a:rPr>
              <a:t>-______-</a:t>
            </a:r>
            <a:endParaRPr lang="en-US" sz="7200" dirty="0" smtClean="0">
              <a:solidFill>
                <a:schemeClr val="bg1"/>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1295400"/>
            <a:ext cx="8229600" cy="2667000"/>
          </a:xfrm>
        </p:spPr>
        <p:txBody>
          <a:bodyPr/>
          <a:lstStyle/>
          <a:p>
            <a:r>
              <a:rPr lang="en-US" sz="7200" dirty="0" smtClean="0">
                <a:solidFill>
                  <a:schemeClr val="bg1"/>
                </a:solidFill>
              </a:rPr>
              <a:t>INCORRECT</a:t>
            </a:r>
            <a:br>
              <a:rPr lang="en-US" sz="7200" dirty="0" smtClean="0">
                <a:solidFill>
                  <a:schemeClr val="bg1"/>
                </a:solidFill>
              </a:rPr>
            </a:br>
            <a:r>
              <a:rPr lang="en-US" sz="7200" dirty="0" smtClean="0">
                <a:solidFill>
                  <a:schemeClr val="bg1"/>
                </a:solidFill>
                <a:hlinkClick r:id="rId2" action="ppaction://hlinksldjump"/>
              </a:rPr>
              <a:t>-_____-</a:t>
            </a:r>
            <a:endParaRPr lang="en-US" sz="7200" dirty="0" smtClean="0">
              <a:solidFill>
                <a:schemeClr val="bg1"/>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219200"/>
            <a:ext cx="8229600" cy="1981200"/>
          </a:xfrm>
        </p:spPr>
        <p:txBody>
          <a:bodyPr>
            <a:normAutofit fontScale="90000"/>
          </a:bodyPr>
          <a:lstStyle/>
          <a:p>
            <a:r>
              <a:rPr lang="en-US" sz="7200" dirty="0" smtClean="0">
                <a:solidFill>
                  <a:schemeClr val="bg1"/>
                </a:solidFill>
              </a:rPr>
              <a:t>INCORRECT</a:t>
            </a:r>
            <a:br>
              <a:rPr lang="en-US" sz="7200" dirty="0" smtClean="0">
                <a:solidFill>
                  <a:schemeClr val="bg1"/>
                </a:solidFill>
              </a:rPr>
            </a:br>
            <a:r>
              <a:rPr lang="en-US" sz="7200" dirty="0" smtClean="0">
                <a:solidFill>
                  <a:schemeClr val="bg1"/>
                </a:solidFill>
                <a:hlinkClick r:id="rId2" action="ppaction://hlinksldjump"/>
              </a:rPr>
              <a:t>-______-</a:t>
            </a:r>
            <a:endParaRPr lang="en-US" sz="7200" dirty="0" smtClean="0">
              <a:solidFill>
                <a:schemeClr val="bg1"/>
              </a:solidFill>
            </a:endParaRPr>
          </a:p>
        </p:txBody>
      </p:sp>
      <p:sp>
        <p:nvSpPr>
          <p:cNvPr id="13315" name="Content Placeholder 2"/>
          <p:cNvSpPr>
            <a:spLocks noGrp="1"/>
          </p:cNvSpPr>
          <p:nvPr>
            <p:ph idx="1"/>
          </p:nvPr>
        </p:nvSpPr>
        <p:spPr>
          <a:xfrm>
            <a:off x="2438400" y="5105400"/>
            <a:ext cx="6248400" cy="1020763"/>
          </a:xfrm>
        </p:spPr>
        <p:txBody>
          <a:bodyPr/>
          <a:lstStyle/>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Communication Devices </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Communication devices are all the devices that allow you to communicate with a another computer an your own computer. </a:t>
            </a:r>
          </a:p>
          <a:p>
            <a:r>
              <a:rPr lang="en-US" dirty="0" smtClean="0">
                <a:solidFill>
                  <a:schemeClr val="bg1"/>
                </a:solidFill>
              </a:rPr>
              <a:t>Example:</a:t>
            </a:r>
          </a:p>
          <a:p>
            <a:pPr>
              <a:buNone/>
            </a:pPr>
            <a:r>
              <a:rPr lang="en-US" dirty="0">
                <a:solidFill>
                  <a:schemeClr val="bg1"/>
                </a:solidFill>
              </a:rPr>
              <a:t>	</a:t>
            </a:r>
            <a:r>
              <a:rPr lang="en-US" dirty="0" smtClean="0">
                <a:solidFill>
                  <a:schemeClr val="bg1"/>
                </a:solidFill>
              </a:rPr>
              <a:t>Modem </a:t>
            </a:r>
            <a:endParaRPr lang="en-US" dirty="0" smtClean="0">
              <a:solidFill>
                <a:schemeClr val="bg1"/>
              </a:solidFill>
            </a:endParaRPr>
          </a:p>
          <a:p>
            <a:pPr>
              <a:buNone/>
            </a:pPr>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pPr>
              <a:buNone/>
            </a:pP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676400"/>
            <a:ext cx="8229600" cy="2362200"/>
          </a:xfrm>
        </p:spPr>
        <p:txBody>
          <a:bodyPr/>
          <a:lstStyle/>
          <a:p>
            <a:r>
              <a:rPr lang="en-US" sz="7200" dirty="0" smtClean="0">
                <a:solidFill>
                  <a:schemeClr val="bg1"/>
                </a:solidFill>
              </a:rPr>
              <a:t>INCORRECT</a:t>
            </a:r>
            <a:br>
              <a:rPr lang="en-US" sz="7200" dirty="0" smtClean="0">
                <a:solidFill>
                  <a:schemeClr val="bg1"/>
                </a:solidFill>
              </a:rPr>
            </a:br>
            <a:r>
              <a:rPr lang="en-US" sz="7200" dirty="0" smtClean="0">
                <a:solidFill>
                  <a:schemeClr val="bg1"/>
                </a:solidFill>
                <a:hlinkClick r:id="rId2" action="ppaction://hlinksldjump"/>
              </a:rPr>
              <a:t>-_______-</a:t>
            </a:r>
            <a:endParaRPr lang="en-US" sz="7200" dirty="0" smtClean="0">
              <a:solidFill>
                <a:schemeClr val="bg1"/>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81000" y="1371600"/>
            <a:ext cx="8229600" cy="2362200"/>
          </a:xfrm>
        </p:spPr>
        <p:txBody>
          <a:bodyPr/>
          <a:lstStyle/>
          <a:p>
            <a:r>
              <a:rPr lang="en-US" sz="7200" dirty="0" smtClean="0">
                <a:solidFill>
                  <a:schemeClr val="bg1"/>
                </a:solidFill>
              </a:rPr>
              <a:t>INCORRECT</a:t>
            </a:r>
            <a:br>
              <a:rPr lang="en-US" sz="7200" dirty="0" smtClean="0">
                <a:solidFill>
                  <a:schemeClr val="bg1"/>
                </a:solidFill>
              </a:rPr>
            </a:br>
            <a:r>
              <a:rPr lang="en-US" sz="7200" dirty="0" smtClean="0">
                <a:solidFill>
                  <a:schemeClr val="bg1"/>
                </a:solidFill>
                <a:hlinkClick r:id="rId2" action="ppaction://hlinksldjump"/>
              </a:rPr>
              <a:t>-_______-</a:t>
            </a:r>
            <a:endParaRPr lang="en-US" sz="7200" dirty="0" smtClean="0">
              <a:solidFill>
                <a:schemeClr val="bg1"/>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Bibliography</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http://www.webmd.com/mental-health/features/video-game-addiction-no-fun</a:t>
            </a:r>
          </a:p>
          <a:p>
            <a:r>
              <a:rPr lang="en-US" dirty="0" smtClean="0">
                <a:solidFill>
                  <a:schemeClr val="bg1"/>
                </a:solidFill>
              </a:rPr>
              <a:t>http://www.video-game-addiction.org/</a:t>
            </a:r>
          </a:p>
          <a:p>
            <a:r>
              <a:rPr lang="en-US" dirty="0" smtClean="0">
                <a:solidFill>
                  <a:schemeClr val="bg1"/>
                </a:solidFill>
              </a:rPr>
              <a:t>http://www.ocregister.com/news/game-208290-wow-addiction.html</a:t>
            </a:r>
          </a:p>
          <a:p>
            <a:r>
              <a:rPr lang="en-US" dirty="0" smtClean="0">
                <a:solidFill>
                  <a:schemeClr val="bg1"/>
                </a:solidFill>
              </a:rPr>
              <a:t>http://www.imdb.com/title/tt0071853/quotes</a:t>
            </a:r>
          </a:p>
          <a:p>
            <a:endParaRPr lang="en-US" dirty="0" smtClean="0"/>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Bibliography</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 got my information from the Binary Numbers Made Easy document in the Course Documents folder, and the Binary Numbers Chart in the Course Documents folder</a:t>
            </a:r>
            <a:endParaRPr lang="en-US" dirty="0">
              <a:solidFill>
                <a:schemeClr val="bg1"/>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Bibliography </a:t>
            </a:r>
            <a:endParaRPr lang="en-US" dirty="0">
              <a:solidFill>
                <a:schemeClr val="bg1"/>
              </a:solidFill>
            </a:endParaRPr>
          </a:p>
        </p:txBody>
      </p:sp>
      <p:sp>
        <p:nvSpPr>
          <p:cNvPr id="3" name="Content Placeholder 2"/>
          <p:cNvSpPr>
            <a:spLocks noGrp="1"/>
          </p:cNvSpPr>
          <p:nvPr>
            <p:ph idx="1"/>
          </p:nvPr>
        </p:nvSpPr>
        <p:spPr/>
        <p:txBody>
          <a:bodyPr/>
          <a:lstStyle/>
          <a:p>
            <a:r>
              <a:rPr lang="en-US" u="sng" dirty="0" smtClean="0">
                <a:solidFill>
                  <a:schemeClr val="bg1"/>
                </a:solidFill>
                <a:hlinkClick r:id="rId2"/>
              </a:rPr>
              <a:t>http://www.google.com/imgres?imgurl=http://visual.merriam-</a:t>
            </a:r>
            <a:endParaRPr lang="en-US" dirty="0" smtClean="0">
              <a:solidFill>
                <a:schemeClr val="bg1"/>
              </a:solidFill>
            </a:endParaRPr>
          </a:p>
          <a:p>
            <a:r>
              <a:rPr lang="en-US" u="sng" dirty="0" smtClean="0">
                <a:solidFill>
                  <a:schemeClr val="bg1"/>
                </a:solidFill>
                <a:hlinkClick r:id="rId3"/>
              </a:rPr>
              <a:t>http://www.google.com/products?hl=en&amp;expIds=17259,26714,27006&amp;sugexp=ldymls&amp;</a:t>
            </a:r>
            <a:endParaRPr lang="en-US" dirty="0">
              <a:solidFill>
                <a:schemeClr val="bg1"/>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Bibliography</a:t>
            </a:r>
            <a:endParaRPr lang="en-US" dirty="0">
              <a:solidFill>
                <a:schemeClr val="bg1"/>
              </a:solidFill>
            </a:endParaRPr>
          </a:p>
        </p:txBody>
      </p:sp>
      <p:sp>
        <p:nvSpPr>
          <p:cNvPr id="3" name="Content Placeholder 2"/>
          <p:cNvSpPr>
            <a:spLocks noGrp="1"/>
          </p:cNvSpPr>
          <p:nvPr>
            <p:ph idx="1"/>
          </p:nvPr>
        </p:nvSpPr>
        <p:spPr/>
        <p:txBody>
          <a:bodyPr>
            <a:normAutofit fontScale="47500" lnSpcReduction="20000"/>
          </a:bodyPr>
          <a:lstStyle/>
          <a:p>
            <a:r>
              <a:rPr lang="en-US" dirty="0" smtClean="0">
                <a:solidFill>
                  <a:schemeClr val="bg1"/>
                </a:solidFill>
              </a:rPr>
              <a:t>M.R. </a:t>
            </a:r>
            <a:r>
              <a:rPr lang="en-US" dirty="0" err="1" smtClean="0">
                <a:solidFill>
                  <a:schemeClr val="bg1"/>
                </a:solidFill>
              </a:rPr>
              <a:t>Anglin</a:t>
            </a:r>
            <a:r>
              <a:rPr lang="en-US" dirty="0" smtClean="0">
                <a:solidFill>
                  <a:schemeClr val="bg1"/>
                </a:solidFill>
              </a:rPr>
              <a:t>, what is an optical drive, September 8,2010, </a:t>
            </a:r>
            <a:r>
              <a:rPr lang="en-US" dirty="0" smtClean="0">
                <a:solidFill>
                  <a:schemeClr val="bg1"/>
                </a:solidFill>
                <a:hlinkClick r:id="rId2"/>
              </a:rPr>
              <a:t>http://www.wisegeek.com/what-is-an-optical-drive.htm</a:t>
            </a:r>
            <a:r>
              <a:rPr lang="en-US" dirty="0" smtClean="0">
                <a:solidFill>
                  <a:schemeClr val="bg1"/>
                </a:solidFill>
              </a:rPr>
              <a:t>,Google,Sept. 29,2010</a:t>
            </a:r>
          </a:p>
          <a:p>
            <a:r>
              <a:rPr lang="en-US" dirty="0" smtClean="0">
                <a:solidFill>
                  <a:schemeClr val="bg1"/>
                </a:solidFill>
              </a:rPr>
              <a:t>Author not given, CPU, Date not given, </a:t>
            </a:r>
            <a:r>
              <a:rPr lang="en-US" dirty="0" smtClean="0">
                <a:solidFill>
                  <a:schemeClr val="bg1"/>
                </a:solidFill>
                <a:hlinkClick r:id="rId3"/>
              </a:rPr>
              <a:t>http://www.computerhope.com/jargon/c/cpu.htm</a:t>
            </a:r>
            <a:r>
              <a:rPr lang="en-US" dirty="0" smtClean="0">
                <a:solidFill>
                  <a:schemeClr val="bg1"/>
                </a:solidFill>
              </a:rPr>
              <a:t>, Google,Sept.29,2010</a:t>
            </a:r>
          </a:p>
          <a:p>
            <a:r>
              <a:rPr lang="en-US" dirty="0" smtClean="0">
                <a:solidFill>
                  <a:schemeClr val="bg1"/>
                </a:solidFill>
              </a:rPr>
              <a:t>Author not given, Motherboard, date not </a:t>
            </a:r>
            <a:r>
              <a:rPr lang="en-US" dirty="0" err="1" smtClean="0">
                <a:solidFill>
                  <a:schemeClr val="bg1"/>
                </a:solidFill>
              </a:rPr>
              <a:t>given,</a:t>
            </a:r>
            <a:r>
              <a:rPr lang="en-US" dirty="0" err="1" smtClean="0">
                <a:solidFill>
                  <a:schemeClr val="bg1"/>
                </a:solidFill>
                <a:hlinkClick r:id="rId4"/>
              </a:rPr>
              <a:t>http</a:t>
            </a:r>
            <a:r>
              <a:rPr lang="en-US" dirty="0" smtClean="0">
                <a:solidFill>
                  <a:schemeClr val="bg1"/>
                </a:solidFill>
                <a:hlinkClick r:id="rId4"/>
              </a:rPr>
              <a:t>://</a:t>
            </a:r>
            <a:r>
              <a:rPr lang="en-US" dirty="0" err="1" smtClean="0">
                <a:solidFill>
                  <a:schemeClr val="bg1"/>
                </a:solidFill>
                <a:hlinkClick r:id="rId4"/>
              </a:rPr>
              <a:t>www.computerhope.com</a:t>
            </a:r>
            <a:r>
              <a:rPr lang="en-US" dirty="0" smtClean="0">
                <a:solidFill>
                  <a:schemeClr val="bg1"/>
                </a:solidFill>
                <a:hlinkClick r:id="rId4"/>
              </a:rPr>
              <a:t>/jargon/m/</a:t>
            </a:r>
            <a:r>
              <a:rPr lang="en-US" dirty="0" err="1" smtClean="0">
                <a:solidFill>
                  <a:schemeClr val="bg1"/>
                </a:solidFill>
                <a:hlinkClick r:id="rId4"/>
              </a:rPr>
              <a:t>mothboar.htm</a:t>
            </a:r>
            <a:r>
              <a:rPr lang="en-US" dirty="0" smtClean="0">
                <a:solidFill>
                  <a:schemeClr val="bg1"/>
                </a:solidFill>
              </a:rPr>
              <a:t>, Google, Sept.29,2010</a:t>
            </a:r>
          </a:p>
          <a:p>
            <a:r>
              <a:rPr lang="en-US" dirty="0" smtClean="0">
                <a:solidFill>
                  <a:schemeClr val="bg1"/>
                </a:solidFill>
              </a:rPr>
              <a:t>Author not given, Hard drive, date not given, </a:t>
            </a:r>
            <a:r>
              <a:rPr lang="en-US" dirty="0" smtClean="0">
                <a:solidFill>
                  <a:schemeClr val="bg1"/>
                </a:solidFill>
                <a:hlinkClick r:id="rId5"/>
              </a:rPr>
              <a:t>http://www.computerhope.com/jargon/h/harddriv.htm</a:t>
            </a:r>
            <a:r>
              <a:rPr lang="en-US" dirty="0" smtClean="0">
                <a:solidFill>
                  <a:schemeClr val="bg1"/>
                </a:solidFill>
              </a:rPr>
              <a:t>, Google, Sept.29,2010</a:t>
            </a:r>
          </a:p>
          <a:p>
            <a:r>
              <a:rPr lang="en-US" dirty="0" smtClean="0">
                <a:solidFill>
                  <a:schemeClr val="bg1"/>
                </a:solidFill>
              </a:rPr>
              <a:t>Author not given, RAM, date not given, </a:t>
            </a:r>
            <a:r>
              <a:rPr lang="en-US" dirty="0" smtClean="0">
                <a:solidFill>
                  <a:schemeClr val="bg1"/>
                </a:solidFill>
                <a:hlinkClick r:id="rId5"/>
              </a:rPr>
              <a:t>http://www.computerhope.com/jargon/h/harddriv.htm</a:t>
            </a:r>
            <a:r>
              <a:rPr lang="en-US" dirty="0" smtClean="0">
                <a:solidFill>
                  <a:schemeClr val="bg1"/>
                </a:solidFill>
              </a:rPr>
              <a:t>, Google, Sept.29,2010</a:t>
            </a:r>
          </a:p>
          <a:p>
            <a:r>
              <a:rPr lang="en-US" dirty="0" smtClean="0">
                <a:solidFill>
                  <a:schemeClr val="bg1"/>
                </a:solidFill>
              </a:rPr>
              <a:t>R. </a:t>
            </a:r>
            <a:r>
              <a:rPr lang="en-US" dirty="0" err="1" smtClean="0">
                <a:solidFill>
                  <a:schemeClr val="bg1"/>
                </a:solidFill>
              </a:rPr>
              <a:t>Kayne</a:t>
            </a:r>
            <a:r>
              <a:rPr lang="en-US" dirty="0" smtClean="0">
                <a:solidFill>
                  <a:schemeClr val="bg1"/>
                </a:solidFill>
              </a:rPr>
              <a:t>, What are computer cases, Sept.9,2010, </a:t>
            </a:r>
            <a:r>
              <a:rPr lang="en-US" dirty="0" smtClean="0">
                <a:solidFill>
                  <a:schemeClr val="bg1"/>
                </a:solidFill>
                <a:hlinkClick r:id="rId6"/>
              </a:rPr>
              <a:t>http://www.wisegeek.com/what-are-computer-cases.htm</a:t>
            </a:r>
            <a:r>
              <a:rPr lang="en-US" dirty="0" smtClean="0">
                <a:solidFill>
                  <a:schemeClr val="bg1"/>
                </a:solidFill>
              </a:rPr>
              <a:t>, Google, Sept.30,210,</a:t>
            </a:r>
          </a:p>
          <a:p>
            <a:r>
              <a:rPr lang="en-US" dirty="0" smtClean="0">
                <a:solidFill>
                  <a:schemeClr val="bg1"/>
                </a:solidFill>
              </a:rPr>
              <a:t>Author not given, Video adapter, date not given, </a:t>
            </a:r>
            <a:r>
              <a:rPr lang="en-US" dirty="0" smtClean="0">
                <a:solidFill>
                  <a:schemeClr val="bg1"/>
                </a:solidFill>
                <a:hlinkClick r:id="rId7"/>
              </a:rPr>
              <a:t>http://www.computerhope.com/jargon/v/videadap.htm</a:t>
            </a:r>
            <a:r>
              <a:rPr lang="en-US" dirty="0" smtClean="0">
                <a:solidFill>
                  <a:schemeClr val="bg1"/>
                </a:solidFill>
              </a:rPr>
              <a:t>, Google, Sept.30,2010</a:t>
            </a:r>
          </a:p>
          <a:p>
            <a:r>
              <a:rPr lang="en-US" dirty="0" smtClean="0">
                <a:solidFill>
                  <a:schemeClr val="bg1"/>
                </a:solidFill>
              </a:rPr>
              <a:t>Author not given, Power Supply-PS, date not given, </a:t>
            </a:r>
            <a:r>
              <a:rPr lang="en-US" dirty="0" smtClean="0">
                <a:solidFill>
                  <a:schemeClr val="bg1"/>
                </a:solidFill>
                <a:hlinkClick r:id="rId8"/>
              </a:rPr>
              <a:t>http://www.computerhope.com/jargon/p/ps.htm</a:t>
            </a:r>
            <a:r>
              <a:rPr lang="en-US" dirty="0" smtClean="0">
                <a:solidFill>
                  <a:schemeClr val="bg1"/>
                </a:solidFill>
              </a:rPr>
              <a:t>, Google, Sept.30,2010</a:t>
            </a:r>
          </a:p>
          <a:p>
            <a:r>
              <a:rPr lang="en-US" dirty="0" smtClean="0">
                <a:solidFill>
                  <a:schemeClr val="bg1"/>
                </a:solidFill>
              </a:rPr>
              <a:t>Tim Fisher, 11 ways to keep your PC cool, date not given, </a:t>
            </a:r>
            <a:r>
              <a:rPr lang="en-US" dirty="0" smtClean="0">
                <a:solidFill>
                  <a:schemeClr val="bg1"/>
                </a:solidFill>
                <a:hlinkClick r:id="rId9"/>
              </a:rPr>
              <a:t>http://pcsupport.about.com/od/maintenance/tp/pc_cooling.htm</a:t>
            </a:r>
            <a:r>
              <a:rPr lang="en-US" dirty="0" smtClean="0">
                <a:solidFill>
                  <a:schemeClr val="bg1"/>
                </a:solidFill>
              </a:rPr>
              <a:t>, Google, Sept.30</a:t>
            </a:r>
            <a:endParaRPr lang="en-US" dirty="0">
              <a:solidFill>
                <a:schemeClr val="bg1"/>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solidFill>
                  <a:schemeClr val="bg1"/>
                </a:solidFill>
              </a:rPr>
              <a:t>Bibliography</a:t>
            </a:r>
          </a:p>
        </p:txBody>
      </p:sp>
      <p:sp>
        <p:nvSpPr>
          <p:cNvPr id="18435" name="Content Placeholder 2"/>
          <p:cNvSpPr>
            <a:spLocks noGrp="1"/>
          </p:cNvSpPr>
          <p:nvPr>
            <p:ph idx="1"/>
          </p:nvPr>
        </p:nvSpPr>
        <p:spPr/>
        <p:txBody>
          <a:bodyPr/>
          <a:lstStyle/>
          <a:p>
            <a:r>
              <a:rPr lang="en-US" dirty="0" smtClean="0">
                <a:solidFill>
                  <a:schemeClr val="bg1"/>
                </a:solidFill>
                <a:hlinkClick r:id="rId2"/>
              </a:rPr>
              <a:t>http://computer.howstuffworks.com/spyware.htm</a:t>
            </a:r>
            <a:endParaRPr lang="en-US" dirty="0" smtClean="0">
              <a:solidFill>
                <a:schemeClr val="bg1"/>
              </a:solidFill>
            </a:endParaRPr>
          </a:p>
          <a:p>
            <a:pPr>
              <a:buFontTx/>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Binary </a:t>
            </a:r>
            <a:r>
              <a:rPr lang="en-US" dirty="0" err="1" smtClean="0">
                <a:solidFill>
                  <a:schemeClr val="bg1"/>
                </a:solidFill>
              </a:rPr>
              <a:t>Numebrs</a:t>
            </a:r>
            <a:r>
              <a:rPr lang="en-US" dirty="0" smtClean="0">
                <a:solidFill>
                  <a:schemeClr val="bg1"/>
                </a:solidFill>
              </a:rPr>
              <a:t> Information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Binary numbers are made up of 1’s and 0’s</a:t>
            </a:r>
          </a:p>
          <a:p>
            <a:r>
              <a:rPr lang="en-US" dirty="0" smtClean="0">
                <a:solidFill>
                  <a:schemeClr val="bg1"/>
                </a:solidFill>
              </a:rPr>
              <a:t>All decimal system numbers are converted into a series of 1’s and 0’s by the computer, and then converted back for displaying</a:t>
            </a:r>
            <a:r>
              <a:rPr lang="en-US" dirty="0" smtClean="0">
                <a:solidFill>
                  <a:schemeClr val="bg1"/>
                </a:solidFill>
              </a:rPr>
              <a:t>.</a:t>
            </a:r>
          </a:p>
          <a:p>
            <a:r>
              <a:rPr lang="en-US" dirty="0" smtClean="0">
                <a:solidFill>
                  <a:schemeClr val="bg1"/>
                </a:solidFill>
              </a:rPr>
              <a:t>Go to </a:t>
            </a:r>
            <a:r>
              <a:rPr lang="en-US" dirty="0" smtClean="0">
                <a:solidFill>
                  <a:schemeClr val="bg1"/>
                </a:solidFill>
                <a:hlinkClick r:id="rId2" action="ppaction://hlinksldjump"/>
              </a:rPr>
              <a:t>home</a:t>
            </a:r>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Binary Numbers Information (Cont’d)</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Whereas our traditional system on a base power of ten system, binary is on a base power of 2</a:t>
            </a:r>
          </a:p>
          <a:p>
            <a:r>
              <a:rPr lang="en-US" dirty="0" smtClean="0">
                <a:solidFill>
                  <a:schemeClr val="bg1"/>
                </a:solidFill>
              </a:rPr>
              <a:t>This means that all of the ones and zeroes correspond to a number, which are then added</a:t>
            </a:r>
            <a:r>
              <a:rPr lang="en-US" dirty="0" smtClean="0">
                <a:solidFill>
                  <a:schemeClr val="bg1"/>
                </a:solidFill>
              </a:rPr>
              <a:t>.</a:t>
            </a:r>
          </a:p>
          <a:p>
            <a:r>
              <a:rPr lang="en-US" dirty="0" smtClean="0">
                <a:solidFill>
                  <a:schemeClr val="bg1"/>
                </a:solidFill>
              </a:rPr>
              <a:t>Go to </a:t>
            </a:r>
            <a:r>
              <a:rPr lang="en-US" dirty="0" smtClean="0">
                <a:solidFill>
                  <a:schemeClr val="bg1"/>
                </a:solidFill>
                <a:hlinkClick r:id="rId2" action="ppaction://hlinksldjump"/>
              </a:rPr>
              <a:t>home</a:t>
            </a:r>
            <a:endParaRPr lang="en-US"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TotalTime>
  <Words>1718</Words>
  <Application>Microsoft Office PowerPoint</Application>
  <PresentationFormat>On-screen Show (4:3)</PresentationFormat>
  <Paragraphs>334</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Office Theme</vt:lpstr>
      <vt:lpstr>Jeopardy!</vt:lpstr>
      <vt:lpstr>Informational Slide (Game Addiction)</vt:lpstr>
      <vt:lpstr>Game Addiction Information (cont’d)</vt:lpstr>
      <vt:lpstr>Game Addiction Information (cont’d)</vt:lpstr>
      <vt:lpstr>Input Devices </vt:lpstr>
      <vt:lpstr>Output Devices </vt:lpstr>
      <vt:lpstr>Communication Devices </vt:lpstr>
      <vt:lpstr>Binary Numebrs Information</vt:lpstr>
      <vt:lpstr>Binary Numbers Information (Cont’d)</vt:lpstr>
      <vt:lpstr>Binary Numbers Information (Cont’d)</vt:lpstr>
      <vt:lpstr>Parts found inside the computer</vt:lpstr>
      <vt:lpstr>The function of each part</vt:lpstr>
      <vt:lpstr>The function of each part</vt:lpstr>
      <vt:lpstr>Spyware (What is it) </vt:lpstr>
      <vt:lpstr>Spyware vs. Virus</vt:lpstr>
      <vt:lpstr>Ways to avoid spyware</vt:lpstr>
      <vt:lpstr>Slide 17</vt:lpstr>
      <vt:lpstr>Game Addiction for 100</vt:lpstr>
      <vt:lpstr>Game Addiction for 200</vt:lpstr>
      <vt:lpstr>Game Addiction for 300</vt:lpstr>
      <vt:lpstr>Game Addiction for 400</vt:lpstr>
      <vt:lpstr>Game Addiction for 500</vt:lpstr>
      <vt:lpstr>Binary Numbers for 100</vt:lpstr>
      <vt:lpstr>Binary Numbers for 200</vt:lpstr>
      <vt:lpstr>Binary Numbers for 400</vt:lpstr>
      <vt:lpstr>Binary Numbers for 300</vt:lpstr>
      <vt:lpstr>Binary Numbers for 500</vt:lpstr>
      <vt:lpstr>Input/ Output/ Communication 100</vt:lpstr>
      <vt:lpstr>Input/ Output/ Communication 200</vt:lpstr>
      <vt:lpstr>Slide 30</vt:lpstr>
      <vt:lpstr>Slide 31</vt:lpstr>
      <vt:lpstr>Slide 32</vt:lpstr>
      <vt:lpstr>Slide 33</vt:lpstr>
      <vt:lpstr>Slide 34</vt:lpstr>
      <vt:lpstr>Input/ Output/ Communication 300 </vt:lpstr>
      <vt:lpstr>Input/ Output/ Communication 400 </vt:lpstr>
      <vt:lpstr>Input/ Output/ Communication 500</vt:lpstr>
      <vt:lpstr>Spyware and Viruses for 100  </vt:lpstr>
      <vt:lpstr>Spyware and Viruses for 200  </vt:lpstr>
      <vt:lpstr>Spyware and Viruses for 300</vt:lpstr>
      <vt:lpstr>Spyware and Viruses for 400</vt:lpstr>
      <vt:lpstr>Spyware and Viruses for 500</vt:lpstr>
      <vt:lpstr>Correct </vt:lpstr>
      <vt:lpstr>Incorrect</vt:lpstr>
      <vt:lpstr>Incorrect</vt:lpstr>
      <vt:lpstr>Incorrect</vt:lpstr>
      <vt:lpstr>Incorrect</vt:lpstr>
      <vt:lpstr>You Were Right!</vt:lpstr>
      <vt:lpstr>Correct!</vt:lpstr>
      <vt:lpstr>Incorrect</vt:lpstr>
      <vt:lpstr>Incorrect</vt:lpstr>
      <vt:lpstr>Incorrect</vt:lpstr>
      <vt:lpstr>Incorrect</vt:lpstr>
      <vt:lpstr>Incorrect</vt:lpstr>
      <vt:lpstr>WRONG!</vt:lpstr>
      <vt:lpstr>WRONG!</vt:lpstr>
      <vt:lpstr>WRONG!</vt:lpstr>
      <vt:lpstr>WRONG!</vt:lpstr>
      <vt:lpstr>WRONG!</vt:lpstr>
      <vt:lpstr>CORRECT!!!!!</vt:lpstr>
      <vt:lpstr>SORRY!!!!</vt:lpstr>
      <vt:lpstr>SORRY!!!!</vt:lpstr>
      <vt:lpstr>SORRY!!!!</vt:lpstr>
      <vt:lpstr>SORRY!!!!</vt:lpstr>
      <vt:lpstr>SORRY!!!!</vt:lpstr>
      <vt:lpstr>CORRECT ^__^  </vt:lpstr>
      <vt:lpstr>INCORRECT -______-</vt:lpstr>
      <vt:lpstr>INCORRECT -_____-</vt:lpstr>
      <vt:lpstr>INCORRECT -______-</vt:lpstr>
      <vt:lpstr>INCORRECT -_______-</vt:lpstr>
      <vt:lpstr>INCORRECT -_______-</vt:lpstr>
      <vt:lpstr>Bibliography</vt:lpstr>
      <vt:lpstr>Bibliography</vt:lpstr>
      <vt:lpstr>Bibliography </vt:lpstr>
      <vt:lpstr>Bibliography</vt:lpstr>
      <vt:lpstr>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student</dc:creator>
  <cp:lastModifiedBy>student</cp:lastModifiedBy>
  <cp:revision>24</cp:revision>
  <dcterms:created xsi:type="dcterms:W3CDTF">2010-10-28T17:53:07Z</dcterms:created>
  <dcterms:modified xsi:type="dcterms:W3CDTF">2010-11-05T18:27:51Z</dcterms:modified>
</cp:coreProperties>
</file>